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4"/>
  </p:notesMasterIdLst>
  <p:sldIdLst>
    <p:sldId id="258" r:id="rId2"/>
    <p:sldId id="259" r:id="rId3"/>
    <p:sldId id="260" r:id="rId4"/>
    <p:sldId id="261" r:id="rId5"/>
    <p:sldId id="310" r:id="rId6"/>
    <p:sldId id="313" r:id="rId7"/>
    <p:sldId id="262" r:id="rId8"/>
    <p:sldId id="263" r:id="rId9"/>
    <p:sldId id="264" r:id="rId10"/>
    <p:sldId id="302" r:id="rId11"/>
    <p:sldId id="303" r:id="rId12"/>
    <p:sldId id="304" r:id="rId13"/>
    <p:sldId id="306" r:id="rId14"/>
    <p:sldId id="305" r:id="rId15"/>
    <p:sldId id="311" r:id="rId16"/>
    <p:sldId id="307" r:id="rId17"/>
    <p:sldId id="308" r:id="rId18"/>
    <p:sldId id="309" r:id="rId19"/>
    <p:sldId id="312" r:id="rId20"/>
    <p:sldId id="300" r:id="rId21"/>
    <p:sldId id="314" r:id="rId22"/>
    <p:sldId id="301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91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89486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31012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5662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7872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146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74742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52885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76271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73118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0626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9479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0691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591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Slaydı" type="title">
  <p:cSld name="TIT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8"/>
          <p:cNvSpPr txBox="1"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entury Gothic" panose="020B0502020202020204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8"/>
          <p:cNvSpPr txBox="1"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48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8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8"/>
          <p:cNvSpPr/>
          <p:nvPr/>
        </p:nvSpPr>
        <p:spPr>
          <a:xfrm>
            <a:off x="0" y="4323810"/>
            <a:ext cx="1744652" cy="778589"/>
          </a:xfrm>
          <a:custGeom>
            <a:avLst/>
            <a:gdLst/>
            <a:ahLst/>
            <a:cxnLst/>
            <a:rect l="l" t="t" r="r" b="b"/>
            <a:pathLst>
              <a:path w="372" h="166" extrusionOk="0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48"/>
          <p:cNvSpPr txBox="1">
            <a:spLocks noGrp="1"/>
          </p:cNvSpPr>
          <p:nvPr>
            <p:ph type="sldNum" idx="12"/>
          </p:nvPr>
        </p:nvSpPr>
        <p:spPr>
          <a:xfrm>
            <a:off x="531812" y="4529540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ve Resim Yazısı">
  <p:cSld name="Başlık ve Resim Yazısı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7"/>
          <p:cNvSpPr txBox="1"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800"/>
              <a:buFont typeface="Century Gothic" panose="020B0502020202020204"/>
              <a:buNone/>
              <a:defRPr sz="48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57"/>
          <p:cNvSpPr txBox="1"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57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57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57"/>
          <p:cNvSpPr/>
          <p:nvPr/>
        </p:nvSpPr>
        <p:spPr>
          <a:xfrm rot="10800000" flipH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57"/>
          <p:cNvSpPr txBox="1">
            <a:spLocks noGrp="1"/>
          </p:cNvSpPr>
          <p:nvPr>
            <p:ph type="sldNum" idx="12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im Yazılı Alıntı">
  <p:cSld name="Resim Yazılı Alıntı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8"/>
          <p:cNvSpPr txBox="1"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800"/>
              <a:buFont typeface="Century Gothic" panose="020B0502020202020204"/>
              <a:buNone/>
              <a:defRPr sz="48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8"/>
          <p:cNvSpPr txBox="1">
            <a:spLocks noGrp="1"/>
          </p:cNvSpPr>
          <p:nvPr>
            <p:ph type="body" idx="1"/>
          </p:nvPr>
        </p:nvSpPr>
        <p:spPr>
          <a:xfrm>
            <a:off x="3275012" y="3505200"/>
            <a:ext cx="753655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 panose="020B0502020202020204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 panose="020B0502020202020204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00"/>
              <a:buFont typeface="Century Gothic" panose="020B0502020202020204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 panose="020B0502020202020204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 panose="020B0502020202020204"/>
              <a:buNone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118" name="Google Shape;118;p58"/>
          <p:cNvSpPr txBox="1">
            <a:spLocks noGrp="1"/>
          </p:cNvSpPr>
          <p:nvPr>
            <p:ph type="body" idx="2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58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58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58"/>
          <p:cNvSpPr/>
          <p:nvPr/>
        </p:nvSpPr>
        <p:spPr>
          <a:xfrm rot="10800000" flipH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8"/>
          <p:cNvSpPr txBox="1">
            <a:spLocks noGrp="1"/>
          </p:cNvSpPr>
          <p:nvPr>
            <p:ph type="sldNum" idx="12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  <p:sp>
        <p:nvSpPr>
          <p:cNvPr id="123" name="Google Shape;123;p58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8000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“</a:t>
            </a:r>
          </a:p>
        </p:txBody>
      </p:sp>
      <p:sp>
        <p:nvSpPr>
          <p:cNvPr id="124" name="Google Shape;124;p58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8000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İsim Kartı">
  <p:cSld name="İsim Kartı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9"/>
          <p:cNvSpPr txBox="1"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800"/>
              <a:buFont typeface="Century Gothic" panose="020B0502020202020204"/>
              <a:buNone/>
              <a:defRPr sz="4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59"/>
          <p:cNvSpPr txBox="1">
            <a:spLocks noGrp="1"/>
          </p:cNvSpPr>
          <p:nvPr>
            <p:ph type="body" idx="1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128" name="Google Shape;128;p59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59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59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9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ıntı İsim Kartı">
  <p:cSld name="Alıntı İsim Kartı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0"/>
          <p:cNvSpPr txBox="1"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800"/>
              <a:buFont typeface="Century Gothic" panose="020B0502020202020204"/>
              <a:buNone/>
              <a:defRPr sz="48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60"/>
          <p:cNvSpPr txBox="1">
            <a:spLocks noGrp="1"/>
          </p:cNvSpPr>
          <p:nvPr>
            <p:ph type="body" idx="1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Font typeface="Century Gothic" panose="020B0502020202020204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 panose="020B0502020202020204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00"/>
              <a:buFont typeface="Century Gothic" panose="020B0502020202020204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 panose="020B0502020202020204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 panose="020B0502020202020204"/>
              <a:buNone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135" name="Google Shape;135;p60"/>
          <p:cNvSpPr txBox="1">
            <a:spLocks noGrp="1"/>
          </p:cNvSpPr>
          <p:nvPr>
            <p:ph type="body" idx="2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136" name="Google Shape;136;p60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60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60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60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  <p:sp>
        <p:nvSpPr>
          <p:cNvPr id="140" name="Google Shape;140;p60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8000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“</a:t>
            </a:r>
          </a:p>
        </p:txBody>
      </p:sp>
      <p:sp>
        <p:nvSpPr>
          <p:cNvPr id="141" name="Google Shape;141;p60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8000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ğru veya Yanlış">
  <p:cSld name="Doğru veya Yanlış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1"/>
          <p:cNvSpPr txBox="1"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800"/>
              <a:buFont typeface="Century Gothic" panose="020B0502020202020204"/>
              <a:buNone/>
              <a:defRPr sz="4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61"/>
          <p:cNvSpPr txBox="1">
            <a:spLocks noGrp="1"/>
          </p:cNvSpPr>
          <p:nvPr>
            <p:ph type="body" idx="1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Font typeface="Century Gothic" panose="020B0502020202020204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 panose="020B0502020202020204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00"/>
              <a:buFont typeface="Century Gothic" panose="020B0502020202020204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 panose="020B0502020202020204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 panose="020B0502020202020204"/>
              <a:buNone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145" name="Google Shape;145;p61"/>
          <p:cNvSpPr txBox="1">
            <a:spLocks noGrp="1"/>
          </p:cNvSpPr>
          <p:nvPr>
            <p:ph type="body" idx="2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146" name="Google Shape;146;p61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61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61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61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ve Dikey Metin" type="vertTx">
  <p:cSld name="VERTICAL_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2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62"/>
          <p:cNvSpPr txBox="1">
            <a:spLocks noGrp="1"/>
          </p:cNvSpPr>
          <p:nvPr>
            <p:ph type="body" idx="1"/>
          </p:nvPr>
        </p:nvSpPr>
        <p:spPr>
          <a:xfrm rot="5400000">
            <a:off x="5103812" y="-381000"/>
            <a:ext cx="3886200" cy="89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153" name="Google Shape;153;p62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62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62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62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key Başlık ve Metin" type="vertTitleAndTx">
  <p:cSld name="VERTICAL_TITLE_AND_VERTICAL_TEX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3"/>
          <p:cNvSpPr txBox="1">
            <a:spLocks noGrp="1"/>
          </p:cNvSpPr>
          <p:nvPr>
            <p:ph type="title"/>
          </p:nvPr>
        </p:nvSpPr>
        <p:spPr>
          <a:xfrm rot="5400000">
            <a:off x="7756704" y="2165513"/>
            <a:ext cx="5283817" cy="220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63"/>
          <p:cNvSpPr txBox="1">
            <a:spLocks noGrp="1"/>
          </p:cNvSpPr>
          <p:nvPr>
            <p:ph type="body" idx="1"/>
          </p:nvPr>
        </p:nvSpPr>
        <p:spPr>
          <a:xfrm rot="5400000">
            <a:off x="3185803" y="30814"/>
            <a:ext cx="5283817" cy="6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160" name="Google Shape;160;p63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63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63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63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ve İçerik" type="obj">
  <p:cSld name="OBJEC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9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9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52" name="Google Shape;52;p49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9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9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49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ölüm Üst Bilgisi" type="secHead">
  <p:cSld name="SECTION_HEAD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0"/>
          <p:cNvSpPr txBox="1"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000"/>
              <a:buFont typeface="Century Gothic" panose="020B0502020202020204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0"/>
          <p:cNvSpPr txBox="1"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50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0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0"/>
          <p:cNvSpPr/>
          <p:nvPr/>
        </p:nvSpPr>
        <p:spPr>
          <a:xfrm rot="10800000" flipH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50"/>
          <p:cNvSpPr txBox="1">
            <a:spLocks noGrp="1"/>
          </p:cNvSpPr>
          <p:nvPr>
            <p:ph type="sldNum" idx="12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İki İçerik" type="twoObj">
  <p:cSld name="TWO_OBJECT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1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51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66" name="Google Shape;66;p51"/>
          <p:cNvSpPr txBox="1">
            <a:spLocks noGrp="1"/>
          </p:cNvSpPr>
          <p:nvPr>
            <p:ph type="body" idx="2"/>
          </p:nvPr>
        </p:nvSpPr>
        <p:spPr>
          <a:xfrm>
            <a:off x="7190747" y="2126222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67" name="Google Shape;67;p51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51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51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1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arşılaştırma" type="twoTxTwoObj">
  <p:cSld name="TWO_OBJECTS_WITH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2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2"/>
          <p:cNvSpPr txBox="1"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4" name="Google Shape;74;p52"/>
          <p:cNvSpPr txBox="1">
            <a:spLocks noGrp="1"/>
          </p:cNvSpPr>
          <p:nvPr>
            <p:ph type="body" idx="2"/>
          </p:nvPr>
        </p:nvSpPr>
        <p:spPr>
          <a:xfrm>
            <a:off x="2589212" y="2548966"/>
            <a:ext cx="4342893" cy="335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75" name="Google Shape;75;p52"/>
          <p:cNvSpPr txBox="1">
            <a:spLocks noGrp="1"/>
          </p:cNvSpPr>
          <p:nvPr>
            <p:ph type="body" idx="3"/>
          </p:nvPr>
        </p:nvSpPr>
        <p:spPr>
          <a:xfrm>
            <a:off x="7506629" y="1969475"/>
            <a:ext cx="399900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6" name="Google Shape;76;p52"/>
          <p:cNvSpPr txBox="1">
            <a:spLocks noGrp="1"/>
          </p:cNvSpPr>
          <p:nvPr>
            <p:ph type="body" idx="4"/>
          </p:nvPr>
        </p:nvSpPr>
        <p:spPr>
          <a:xfrm>
            <a:off x="7166957" y="2545738"/>
            <a:ext cx="4338674" cy="335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77" name="Google Shape;77;p52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52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2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52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alnızca Başlık" type="titleOnly">
  <p:cSld name="TITLE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3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3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3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3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3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ş" type="blank">
  <p:cSld name="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4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4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54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54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lı İçerik" type="objTx">
  <p:cSld name="OBJECT_WITH_CAPTION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5"/>
          <p:cNvSpPr txBox="1"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2000"/>
              <a:buFont typeface="Century Gothic" panose="020B0502020202020204"/>
              <a:buNone/>
              <a:defRPr sz="20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55"/>
          <p:cNvSpPr txBox="1">
            <a:spLocks noGrp="1"/>
          </p:cNvSpPr>
          <p:nvPr>
            <p:ph type="body" idx="1"/>
          </p:nvPr>
        </p:nvSpPr>
        <p:spPr>
          <a:xfrm>
            <a:off x="6323012" y="446088"/>
            <a:ext cx="5181600" cy="541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95" name="Google Shape;95;p55"/>
          <p:cNvSpPr txBox="1">
            <a:spLocks noGrp="1"/>
          </p:cNvSpPr>
          <p:nvPr>
            <p:ph type="body" idx="2"/>
          </p:nvPr>
        </p:nvSpPr>
        <p:spPr>
          <a:xfrm>
            <a:off x="2589212" y="1598613"/>
            <a:ext cx="3505199" cy="426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6" name="Google Shape;96;p55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55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5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55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lı Resim" type="picTx">
  <p:cSld name="PICTURE_WITH_CAPTION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6"/>
          <p:cNvSpPr txBox="1"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2400"/>
              <a:buFont typeface="Century Gothic" panose="020B0502020202020204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56"/>
          <p:cNvSpPr>
            <a:spLocks noGrp="1"/>
          </p:cNvSpPr>
          <p:nvPr>
            <p:ph type="pic" idx="2"/>
          </p:nvPr>
        </p:nvSpPr>
        <p:spPr>
          <a:xfrm>
            <a:off x="2589212" y="634965"/>
            <a:ext cx="8915400" cy="385497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56"/>
          <p:cNvSpPr txBox="1">
            <a:spLocks noGrp="1"/>
          </p:cNvSpPr>
          <p:nvPr>
            <p:ph type="body" idx="1"/>
          </p:nvPr>
        </p:nvSpPr>
        <p:spPr>
          <a:xfrm>
            <a:off x="2589213" y="5367338"/>
            <a:ext cx="8915400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4" name="Google Shape;104;p56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56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6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6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C4DCE3"/>
            </a:gs>
          </a:gsLst>
          <a:lin ang="54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47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11" name="Google Shape;11;p47"/>
            <p:cNvSpPr/>
            <p:nvPr/>
          </p:nvSpPr>
          <p:spPr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l" t="t" r="r" b="b"/>
              <a:pathLst>
                <a:path w="22" h="136" extrusionOk="0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47"/>
            <p:cNvSpPr/>
            <p:nvPr/>
          </p:nvSpPr>
          <p:spPr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l" t="t" r="r" b="b"/>
              <a:pathLst>
                <a:path w="140" h="504" extrusionOk="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47"/>
            <p:cNvSpPr/>
            <p:nvPr/>
          </p:nvSpPr>
          <p:spPr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l" t="t" r="r" b="b"/>
              <a:pathLst>
                <a:path w="132" h="308" extrusionOk="0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47"/>
            <p:cNvSpPr/>
            <p:nvPr/>
          </p:nvSpPr>
          <p:spPr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l" t="t" r="r" b="b"/>
              <a:pathLst>
                <a:path w="37" h="79" extrusionOk="0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47"/>
            <p:cNvSpPr/>
            <p:nvPr/>
          </p:nvSpPr>
          <p:spPr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l" t="t" r="r" b="b"/>
              <a:pathLst>
                <a:path w="178" h="722" extrusionOk="0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47"/>
            <p:cNvSpPr/>
            <p:nvPr/>
          </p:nvSpPr>
          <p:spPr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l" t="t" r="r" b="b"/>
              <a:pathLst>
                <a:path w="23" h="635" extrusionOk="0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47"/>
            <p:cNvSpPr/>
            <p:nvPr/>
          </p:nvSpPr>
          <p:spPr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47"/>
            <p:cNvSpPr/>
            <p:nvPr/>
          </p:nvSpPr>
          <p:spPr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l" t="t" r="r" b="b"/>
              <a:pathLst>
                <a:path w="41" h="222" extrusionOk="0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47"/>
            <p:cNvSpPr/>
            <p:nvPr/>
          </p:nvSpPr>
          <p:spPr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l" t="t" r="r" b="b"/>
              <a:pathLst>
                <a:path w="450" h="878" extrusionOk="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47"/>
            <p:cNvSpPr/>
            <p:nvPr/>
          </p:nvSpPr>
          <p:spPr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l" t="t" r="r" b="b"/>
              <a:pathLst>
                <a:path w="35" h="73" extrusionOk="0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47"/>
            <p:cNvSpPr/>
            <p:nvPr/>
          </p:nvSpPr>
          <p:spPr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47"/>
            <p:cNvSpPr/>
            <p:nvPr/>
          </p:nvSpPr>
          <p:spPr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l" t="t" r="r" b="b"/>
              <a:pathLst>
                <a:path w="52" h="135" extrusionOk="0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3;p47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24" name="Google Shape;24;p47"/>
            <p:cNvSpPr/>
            <p:nvPr/>
          </p:nvSpPr>
          <p:spPr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l" t="t" r="r" b="b"/>
              <a:pathLst>
                <a:path w="103" h="920" extrusionOk="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7"/>
            <p:cNvSpPr/>
            <p:nvPr/>
          </p:nvSpPr>
          <p:spPr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l" t="t" r="r" b="b"/>
              <a:pathLst>
                <a:path w="88" h="330" extrusionOk="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7"/>
            <p:cNvSpPr/>
            <p:nvPr/>
          </p:nvSpPr>
          <p:spPr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l" t="t" r="r" b="b"/>
              <a:pathLst>
                <a:path w="90" h="207" extrusionOk="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7"/>
            <p:cNvSpPr/>
            <p:nvPr/>
          </p:nvSpPr>
          <p:spPr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l" t="t" r="r" b="b"/>
              <a:pathLst>
                <a:path w="115" h="467" extrusionOk="0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7"/>
            <p:cNvSpPr/>
            <p:nvPr/>
          </p:nvSpPr>
          <p:spPr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l" t="t" r="r" b="b"/>
              <a:pathLst>
                <a:path w="36" h="633" extrusionOk="0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7"/>
            <p:cNvSpPr/>
            <p:nvPr/>
          </p:nvSpPr>
          <p:spPr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l" t="t" r="r" b="b"/>
              <a:pathLst>
                <a:path w="28" h="59" extrusionOk="0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7"/>
            <p:cNvSpPr/>
            <p:nvPr/>
          </p:nvSpPr>
          <p:spPr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7"/>
            <p:cNvSpPr/>
            <p:nvPr/>
          </p:nvSpPr>
          <p:spPr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l" t="t" r="r" b="b"/>
              <a:pathLst>
                <a:path w="294" h="568" extrusionOk="0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7"/>
            <p:cNvSpPr/>
            <p:nvPr/>
          </p:nvSpPr>
          <p:spPr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l" t="t" r="r" b="b"/>
              <a:pathLst>
                <a:path w="25" h="53" extrusionOk="0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7"/>
            <p:cNvSpPr/>
            <p:nvPr/>
          </p:nvSpPr>
          <p:spPr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l" t="t" r="r" b="b"/>
              <a:pathLst>
                <a:path w="29" h="141" extrusionOk="0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7"/>
            <p:cNvSpPr/>
            <p:nvPr/>
          </p:nvSpPr>
          <p:spPr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7"/>
            <p:cNvSpPr/>
            <p:nvPr/>
          </p:nvSpPr>
          <p:spPr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l" t="t" r="r" b="b"/>
              <a:pathLst>
                <a:path w="44" h="111" extrusionOk="0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47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47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  <a:defRPr sz="3600" b="0" i="0" u="none" strike="noStrike" cap="none">
                <a:solidFill>
                  <a:srgbClr val="168DBA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47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"/>
              <a:defRPr sz="16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"/>
              <a:defRPr sz="14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endParaRPr/>
          </a:p>
        </p:txBody>
      </p:sp>
      <p:sp>
        <p:nvSpPr>
          <p:cNvPr id="39" name="Google Shape;39;p47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endParaRPr/>
          </a:p>
        </p:txBody>
      </p:sp>
      <p:sp>
        <p:nvSpPr>
          <p:cNvPr id="40" name="Google Shape;40;p47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endParaRPr/>
          </a:p>
        </p:txBody>
      </p:sp>
      <p:sp>
        <p:nvSpPr>
          <p:cNvPr id="41" name="Google Shape;41;p47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0" marR="0" lvl="1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0" marR="0" lvl="2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0" marR="0" lvl="3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0" marR="0" lvl="4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0" marR="0" lvl="5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0" marR="0" lvl="6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0" marR="0" lvl="7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0" marR="0" lvl="8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hyperlink" Target="http://www.youtube.com/bmdersleri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pub.dev/packages/shared_preferences/example" TargetMode="External"/><Relationship Id="rId3" Type="http://schemas.openxmlformats.org/officeDocument/2006/relationships/hyperlink" Target="https://api.flutter.dev/" TargetMode="External"/><Relationship Id="rId7" Type="http://schemas.openxmlformats.org/officeDocument/2006/relationships/hyperlink" Target="https://pub.dev/packages/youtube_player_flutter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apidapi.com/SAdrian/api/moviesdatabase/" TargetMode="External"/><Relationship Id="rId11" Type="http://schemas.openxmlformats.org/officeDocument/2006/relationships/image" Target="../media/image1.jpeg"/><Relationship Id="rId5" Type="http://schemas.openxmlformats.org/officeDocument/2006/relationships/hyperlink" Target="https://rapidapi.com/Snowflake107/api/simple-youtube-search/" TargetMode="External"/><Relationship Id="rId10" Type="http://schemas.openxmlformats.org/officeDocument/2006/relationships/hyperlink" Target="https://pub.dev/packages/dropdown_button2" TargetMode="External"/><Relationship Id="rId4" Type="http://schemas.openxmlformats.org/officeDocument/2006/relationships/hyperlink" Target="https://docs.flutter.dev/" TargetMode="External"/><Relationship Id="rId9" Type="http://schemas.openxmlformats.org/officeDocument/2006/relationships/hyperlink" Target="https://pub.dev/packages/http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YeS.suggestm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hyperlink" Target="http://www.youtube.com/bmdersleri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"/>
          <p:cNvSpPr/>
          <p:nvPr/>
        </p:nvSpPr>
        <p:spPr>
          <a:xfrm>
            <a:off x="5520082" y="4409575"/>
            <a:ext cx="5972961" cy="223986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54BCE8"/>
              </a:gs>
              <a:gs pos="100000">
                <a:srgbClr val="21ACE1"/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191" name="Google Shape;191;p3"/>
          <p:cNvSpPr txBox="1">
            <a:spLocks noGrp="1"/>
          </p:cNvSpPr>
          <p:nvPr>
            <p:ph type="ctrTitle"/>
          </p:nvPr>
        </p:nvSpPr>
        <p:spPr>
          <a:xfrm>
            <a:off x="2197014" y="2499878"/>
            <a:ext cx="7588059" cy="1176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 panose="020B0502020202020204"/>
              <a:buNone/>
            </a:pPr>
            <a:r>
              <a:rPr lang="tr-TR" sz="4000" b="1" dirty="0">
                <a:solidFill>
                  <a:schemeClr val="dk1"/>
                </a:solidFill>
              </a:rPr>
              <a:t>Mobil Uygulama Tanıtım</a:t>
            </a:r>
            <a:br>
              <a:rPr lang="tr-TR" sz="4000" b="1" dirty="0">
                <a:solidFill>
                  <a:schemeClr val="dk1"/>
                </a:solidFill>
              </a:rPr>
            </a:br>
            <a:r>
              <a:rPr lang="tr-TR" sz="4000" b="1" i="1" dirty="0" err="1">
                <a:solidFill>
                  <a:schemeClr val="dk1"/>
                </a:solidFill>
              </a:rPr>
              <a:t>Suggest</a:t>
            </a:r>
            <a:r>
              <a:rPr lang="tr-TR" sz="4000" b="1" i="1" dirty="0">
                <a:solidFill>
                  <a:schemeClr val="dk1"/>
                </a:solidFill>
              </a:rPr>
              <a:t> Me</a:t>
            </a:r>
            <a:endParaRPr sz="4000" b="1" i="1" dirty="0">
              <a:solidFill>
                <a:schemeClr val="dk1"/>
              </a:solidFill>
            </a:endParaRPr>
          </a:p>
        </p:txBody>
      </p:sp>
      <p:sp>
        <p:nvSpPr>
          <p:cNvPr id="192" name="Google Shape;192;p3"/>
          <p:cNvSpPr txBox="1">
            <a:spLocks noGrp="1"/>
          </p:cNvSpPr>
          <p:nvPr>
            <p:ph type="sldNum" idx="12"/>
          </p:nvPr>
        </p:nvSpPr>
        <p:spPr>
          <a:xfrm>
            <a:off x="531812" y="4529540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</a:t>
            </a:fld>
            <a:endParaRPr lang="tr-TR"/>
          </a:p>
        </p:txBody>
      </p:sp>
      <p:sp>
        <p:nvSpPr>
          <p:cNvPr id="193" name="Google Shape;193;p3"/>
          <p:cNvSpPr txBox="1"/>
          <p:nvPr/>
        </p:nvSpPr>
        <p:spPr>
          <a:xfrm>
            <a:off x="5903442" y="4709532"/>
            <a:ext cx="5499078" cy="2015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tr-TR" sz="1600" cap="none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Hazırlayan                  : </a:t>
            </a:r>
            <a:r>
              <a:rPr lang="tr-TR" sz="1600" b="1" cap="none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Yunus Emre Sarı (1911404003)</a:t>
            </a:r>
            <a:endParaRPr sz="1600" b="1" cap="none" dirty="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0" indent="0">
              <a:spcBef>
                <a:spcPts val="1000"/>
              </a:spcBef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tr-TR" sz="1600" cap="none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Tarih                            : 26/05/2022</a:t>
            </a:r>
            <a:endParaRPr sz="1600" cap="none" dirty="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0" indent="0">
              <a:spcBef>
                <a:spcPts val="1000"/>
              </a:spcBef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tr-TR" sz="1600" cap="none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Sürüm                         : v1</a:t>
            </a:r>
          </a:p>
          <a:p>
            <a:pPr marL="0" indent="0">
              <a:spcBef>
                <a:spcPts val="1000"/>
              </a:spcBef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tr-TR" sz="1600" cap="none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Ders Yürütücüsü        : Doç. Dr. İsmail KIRBAŞ </a:t>
            </a:r>
            <a:endParaRPr sz="1600" cap="none" dirty="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pic>
        <p:nvPicPr>
          <p:cNvPr id="194" name="Google Shape;194;p3" descr="Kurumsal Kimlik | Burdur Mehmet Akif Ersoy Üniversitesi"/>
          <p:cNvPicPr preferRelativeResize="0"/>
          <p:nvPr/>
        </p:nvPicPr>
        <p:blipFill rotWithShape="1">
          <a:blip r:embed="rId3"/>
          <a:srcRect l="10292" t="8690" r="10665" b="11290"/>
          <a:stretch>
            <a:fillRect/>
          </a:stretch>
        </p:blipFill>
        <p:spPr>
          <a:xfrm>
            <a:off x="4951721" y="440737"/>
            <a:ext cx="1992144" cy="68538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"/>
          <p:cNvSpPr txBox="1"/>
          <p:nvPr/>
        </p:nvSpPr>
        <p:spPr>
          <a:xfrm>
            <a:off x="3771189" y="1268105"/>
            <a:ext cx="4439711" cy="1070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 algn="ctr"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tr-TR" sz="1800" b="1" cap="none" dirty="0" err="1">
                <a:solidFill>
                  <a:schemeClr val="accent3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Flutter</a:t>
            </a:r>
            <a:r>
              <a:rPr lang="tr-TR" sz="1800" b="1" cap="none" dirty="0">
                <a:solidFill>
                  <a:schemeClr val="accent3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 ile Mobil Programlamaya Giriş</a:t>
            </a:r>
            <a:endParaRPr sz="1800" b="1" cap="none" dirty="0">
              <a:solidFill>
                <a:schemeClr val="accent3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351927" y="1532752"/>
            <a:ext cx="2960411" cy="30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1" u="sng">
                <a:solidFill>
                  <a:schemeClr val="accen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  <a:hlinkClick r:id="rId4"/>
              </a:rPr>
              <a:t>www.youtube.com/BMderslerim</a:t>
            </a:r>
            <a:endParaRPr sz="1400" b="1" i="0" u="none" strike="noStrike" cap="none">
              <a:solidFill>
                <a:schemeClr val="accen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pic>
        <p:nvPicPr>
          <p:cNvPr id="198" name="Google Shape;198;p3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9863846" y="301855"/>
            <a:ext cx="1538674" cy="1538674"/>
          </a:xfrm>
          <a:prstGeom prst="round2DiagRect">
            <a:avLst>
              <a:gd name="adj1" fmla="val 16667"/>
              <a:gd name="adj2" fmla="val 0"/>
            </a:avLst>
          </a:prstGeom>
          <a:noFill/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100" name="Picture 99"/>
          <p:cNvPicPr/>
          <p:nvPr/>
        </p:nvPicPr>
        <p:blipFill>
          <a:blip r:embed="rId6"/>
          <a:stretch>
            <a:fillRect/>
          </a:stretch>
        </p:blipFill>
        <p:spPr>
          <a:xfrm>
            <a:off x="2135505" y="4365625"/>
            <a:ext cx="2952115" cy="2284730"/>
          </a:xfrm>
          <a:prstGeom prst="rect">
            <a:avLst/>
          </a:prstGeom>
          <a:noFill/>
          <a:ln w="95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0"/>
          <p:cNvPicPr>
            <a:picLocks noChangeAspect="1"/>
          </p:cNvPicPr>
          <p:nvPr/>
        </p:nvPicPr>
        <p:blipFill>
          <a:blip r:embed="rId7"/>
          <a:srcRect l="10317" t="21650" r="10308" b="21650"/>
          <a:stretch>
            <a:fillRect/>
          </a:stretch>
        </p:blipFill>
        <p:spPr>
          <a:xfrm>
            <a:off x="839470" y="188595"/>
            <a:ext cx="1757045" cy="12553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9"/>
          <p:cNvSpPr txBox="1">
            <a:spLocks noGrp="1"/>
          </p:cNvSpPr>
          <p:nvPr>
            <p:ph type="title"/>
          </p:nvPr>
        </p:nvSpPr>
        <p:spPr>
          <a:xfrm>
            <a:off x="1311579" y="512462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 dirty="0"/>
              <a:t>Verilerin </a:t>
            </a:r>
            <a:r>
              <a:rPr lang="tr-TR" b="1" dirty="0" err="1"/>
              <a:t>API’den</a:t>
            </a:r>
            <a:r>
              <a:rPr lang="tr-TR" b="1" dirty="0"/>
              <a:t> Çekilmesi</a:t>
            </a:r>
          </a:p>
        </p:txBody>
      </p:sp>
      <p:sp>
        <p:nvSpPr>
          <p:cNvPr id="246" name="Google Shape;246;p9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10</a:t>
            </a:fld>
            <a:endParaRPr lang="tr-TR"/>
          </a:p>
        </p:txBody>
      </p:sp>
      <p:sp>
        <p:nvSpPr>
          <p:cNvPr id="14" name="Google Shape;215;p5">
            <a:extLst>
              <a:ext uri="{FF2B5EF4-FFF2-40B4-BE49-F238E27FC236}">
                <a16:creationId xmlns:a16="http://schemas.microsoft.com/office/drawing/2014/main" id="{5C029A7B-697B-4790-8A04-EA347942EF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32935" y="1573099"/>
            <a:ext cx="4084524" cy="4542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tr-TR" sz="1800" b="1" dirty="0"/>
          </a:p>
          <a:p>
            <a:pPr marL="285750" indent="-285750"/>
            <a:r>
              <a:rPr lang="tr-TR" dirty="0"/>
              <a:t>Eğer veriler doğru bir şekilde alındıysa gelen verileri </a:t>
            </a:r>
            <a:r>
              <a:rPr lang="tr-TR" b="1" dirty="0" err="1"/>
              <a:t>jsonMap</a:t>
            </a:r>
            <a:r>
              <a:rPr lang="tr-TR" b="1" dirty="0"/>
              <a:t> </a:t>
            </a:r>
            <a:r>
              <a:rPr lang="tr-TR" dirty="0"/>
              <a:t>ile okunabilir hale getirip, gelen tüm veriler okunup veriler arasında filtreye göre seçimler yapılmaktadır.</a:t>
            </a:r>
          </a:p>
          <a:p>
            <a:pPr marL="285750" indent="-285750"/>
            <a:r>
              <a:rPr lang="tr-TR" dirty="0"/>
              <a:t>Örneğin son gösterdiğimiz film ile aynı film gelirse bir sonraki filme geçiş yapılacaktır.</a:t>
            </a:r>
          </a:p>
          <a:p>
            <a:pPr marL="285750" indent="-285750"/>
            <a:r>
              <a:rPr lang="tr-TR" dirty="0"/>
              <a:t>Veyahut gelen filmin IMDB puanı filtremize uygun değilse bu film atlanıp diğer film için kontrol başlayacaktır.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5549C2FB-B0C7-47AA-A698-EBBA333E3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842" y="5113991"/>
            <a:ext cx="6607584" cy="1231547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B7E02EB1-A3B2-411D-AC55-0FA9E5B6A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552" y="1876208"/>
            <a:ext cx="4944165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66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9"/>
          <p:cNvSpPr txBox="1">
            <a:spLocks noGrp="1"/>
          </p:cNvSpPr>
          <p:nvPr>
            <p:ph type="title"/>
          </p:nvPr>
        </p:nvSpPr>
        <p:spPr>
          <a:xfrm>
            <a:off x="1311579" y="512462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 dirty="0" err="1"/>
              <a:t>Trailer</a:t>
            </a:r>
            <a:r>
              <a:rPr lang="tr-TR" b="1" dirty="0"/>
              <a:t> İçin API Kullanımı</a:t>
            </a:r>
          </a:p>
        </p:txBody>
      </p:sp>
      <p:sp>
        <p:nvSpPr>
          <p:cNvPr id="246" name="Google Shape;246;p9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11</a:t>
            </a:fld>
            <a:endParaRPr lang="tr-TR"/>
          </a:p>
        </p:txBody>
      </p:sp>
      <p:sp>
        <p:nvSpPr>
          <p:cNvPr id="14" name="Google Shape;215;p5">
            <a:extLst>
              <a:ext uri="{FF2B5EF4-FFF2-40B4-BE49-F238E27FC236}">
                <a16:creationId xmlns:a16="http://schemas.microsoft.com/office/drawing/2014/main" id="{5C029A7B-697B-4790-8A04-EA347942EF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32935" y="2068672"/>
            <a:ext cx="4084524" cy="4046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tr-TR" sz="1800" b="1" dirty="0"/>
          </a:p>
          <a:p>
            <a:pPr marL="285750" indent="-285750"/>
            <a:r>
              <a:rPr lang="tr-TR" dirty="0"/>
              <a:t>Film verisi geldikten sonra gelen filmin isminin sonuna «</a:t>
            </a:r>
            <a:r>
              <a:rPr lang="tr-TR" dirty="0" err="1"/>
              <a:t>trailer</a:t>
            </a:r>
            <a:r>
              <a:rPr lang="tr-TR" dirty="0"/>
              <a:t>» kelimesi ekleyerek API yardımıyla Youtube’da aratıp ilk çıkan sonucu </a:t>
            </a:r>
            <a:r>
              <a:rPr lang="tr-TR" dirty="0" err="1"/>
              <a:t>trailer</a:t>
            </a:r>
            <a:r>
              <a:rPr lang="tr-TR" dirty="0"/>
              <a:t> olarak döndürüyoruz.</a:t>
            </a:r>
          </a:p>
          <a:p>
            <a:pPr marL="285750" indent="-285750"/>
            <a:r>
              <a:rPr lang="tr-TR" dirty="0"/>
              <a:t>Bu arama şekli pek güvenli olmamakla birlikte %80 oranında doğru sonucu vermektedir.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7328FC9-3EC6-48F8-8285-4A6D7E28F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90831"/>
            <a:ext cx="5494297" cy="370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5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9"/>
          <p:cNvSpPr txBox="1">
            <a:spLocks noGrp="1"/>
          </p:cNvSpPr>
          <p:nvPr>
            <p:ph type="title"/>
          </p:nvPr>
        </p:nvSpPr>
        <p:spPr>
          <a:xfrm>
            <a:off x="1311579" y="512462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 dirty="0"/>
              <a:t>Verilerin </a:t>
            </a:r>
            <a:r>
              <a:rPr lang="tr-TR" b="1" dirty="0" err="1"/>
              <a:t>Future</a:t>
            </a:r>
            <a:r>
              <a:rPr lang="tr-TR" b="1" dirty="0"/>
              <a:t> İle Alınması</a:t>
            </a:r>
          </a:p>
        </p:txBody>
      </p:sp>
      <p:sp>
        <p:nvSpPr>
          <p:cNvPr id="246" name="Google Shape;246;p9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12</a:t>
            </a:fld>
            <a:endParaRPr lang="tr-TR"/>
          </a:p>
        </p:txBody>
      </p:sp>
      <p:sp>
        <p:nvSpPr>
          <p:cNvPr id="14" name="Google Shape;215;p5">
            <a:extLst>
              <a:ext uri="{FF2B5EF4-FFF2-40B4-BE49-F238E27FC236}">
                <a16:creationId xmlns:a16="http://schemas.microsoft.com/office/drawing/2014/main" id="{5C029A7B-697B-4790-8A04-EA347942EF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32935" y="1573099"/>
            <a:ext cx="4471328" cy="496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285750" indent="-285750">
              <a:spcBef>
                <a:spcPts val="0"/>
              </a:spcBef>
            </a:pPr>
            <a:r>
              <a:rPr lang="tr-TR" dirty="0" err="1"/>
              <a:t>Future</a:t>
            </a:r>
            <a:r>
              <a:rPr lang="tr-TR" dirty="0"/>
              <a:t> ile </a:t>
            </a:r>
            <a:r>
              <a:rPr lang="tr-TR" dirty="0" err="1"/>
              <a:t>asenkronize</a:t>
            </a:r>
            <a:r>
              <a:rPr lang="tr-TR" dirty="0"/>
              <a:t> şekilde API den veri çekebiliyoruz.</a:t>
            </a:r>
          </a:p>
          <a:p>
            <a:pPr marL="285750" indent="-285750">
              <a:spcBef>
                <a:spcPts val="0"/>
              </a:spcBef>
            </a:pPr>
            <a:endParaRPr lang="tr-TR" dirty="0"/>
          </a:p>
          <a:p>
            <a:pPr marL="285750" indent="-285750">
              <a:spcBef>
                <a:spcPts val="0"/>
              </a:spcBef>
            </a:pPr>
            <a:r>
              <a:rPr lang="tr-TR" dirty="0"/>
              <a:t>Http kütüphanesi sayesinde önce </a:t>
            </a:r>
            <a:r>
              <a:rPr lang="tr-TR" dirty="0" err="1"/>
              <a:t>API’ye</a:t>
            </a:r>
            <a:r>
              <a:rPr lang="tr-TR" dirty="0"/>
              <a:t> yani aslında URL’ye parametrelerle bir istek gönderiliyor daha sonra verinin gelmesi bekleniyor.</a:t>
            </a:r>
          </a:p>
          <a:p>
            <a:pPr marL="285750" indent="-285750">
              <a:spcBef>
                <a:spcPts val="0"/>
              </a:spcBef>
            </a:pPr>
            <a:endParaRPr lang="tr-TR" dirty="0"/>
          </a:p>
          <a:p>
            <a:pPr marL="285750" indent="-285750">
              <a:spcBef>
                <a:spcPts val="0"/>
              </a:spcBef>
            </a:pPr>
            <a:r>
              <a:rPr lang="tr-TR" dirty="0"/>
              <a:t>Verinin gelmesinin ne kadar süreceği arama sonuçlarının büyüklüğü, internet hızı vb. durumlara bağlıdır.</a:t>
            </a:r>
          </a:p>
          <a:p>
            <a:pPr marL="285750" indent="-285750">
              <a:spcBef>
                <a:spcPts val="0"/>
              </a:spcBef>
            </a:pPr>
            <a:endParaRPr lang="tr-TR" dirty="0"/>
          </a:p>
          <a:p>
            <a:pPr marL="285750" indent="-285750">
              <a:spcBef>
                <a:spcPts val="0"/>
              </a:spcBef>
            </a:pPr>
            <a:r>
              <a:rPr lang="tr-TR" dirty="0"/>
              <a:t>Http kütüphanesi ile herhangi bir URL’den herhangi bir içerik çekilebilmektedir.</a:t>
            </a:r>
          </a:p>
          <a:p>
            <a:pPr marL="285750" indent="-285750">
              <a:spcBef>
                <a:spcPts val="0"/>
              </a:spcBef>
            </a:pPr>
            <a:endParaRPr lang="tr-TR" dirty="0"/>
          </a:p>
          <a:p>
            <a:pPr marL="285750" indent="-285750">
              <a:spcBef>
                <a:spcPts val="0"/>
              </a:spcBef>
            </a:pPr>
            <a:r>
              <a:rPr lang="tr-TR" dirty="0"/>
              <a:t>Gelen veri, bizim kullandığımız </a:t>
            </a:r>
            <a:r>
              <a:rPr lang="tr-TR" dirty="0" err="1"/>
              <a:t>API’den</a:t>
            </a:r>
            <a:r>
              <a:rPr lang="tr-TR" dirty="0"/>
              <a:t> ötürü </a:t>
            </a:r>
            <a:r>
              <a:rPr lang="tr-TR" dirty="0" err="1"/>
              <a:t>json</a:t>
            </a:r>
            <a:r>
              <a:rPr lang="tr-TR" dirty="0"/>
              <a:t> formatı şeklindedir.</a:t>
            </a:r>
          </a:p>
          <a:p>
            <a:pPr marL="285750" indent="-285750">
              <a:spcBef>
                <a:spcPts val="0"/>
              </a:spcBef>
            </a:pPr>
            <a:endParaRPr lang="tr-TR" dirty="0"/>
          </a:p>
          <a:p>
            <a:pPr marL="285750" indent="-285750">
              <a:spcBef>
                <a:spcPts val="0"/>
              </a:spcBef>
            </a:pPr>
            <a:endParaRPr lang="tr-TR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259B66A4-A84D-4866-8BCC-6E618AFC6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459" y="3226341"/>
            <a:ext cx="5772956" cy="285790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813C9DD2-9BAE-4E7B-803D-59BD8E809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459" y="3728654"/>
            <a:ext cx="4471329" cy="758182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F184DF0F-5A4E-4AA8-8109-CB16283DD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0459" y="2775132"/>
            <a:ext cx="3277057" cy="22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582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9"/>
          <p:cNvSpPr txBox="1">
            <a:spLocks noGrp="1"/>
          </p:cNvSpPr>
          <p:nvPr>
            <p:ph type="title"/>
          </p:nvPr>
        </p:nvSpPr>
        <p:spPr>
          <a:xfrm>
            <a:off x="1311579" y="512462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 dirty="0"/>
              <a:t>Verilerin </a:t>
            </a:r>
            <a:r>
              <a:rPr lang="tr-TR" b="1" dirty="0" err="1"/>
              <a:t>Future</a:t>
            </a:r>
            <a:r>
              <a:rPr lang="tr-TR" b="1" dirty="0"/>
              <a:t> İle Alınması</a:t>
            </a:r>
          </a:p>
        </p:txBody>
      </p:sp>
      <p:sp>
        <p:nvSpPr>
          <p:cNvPr id="246" name="Google Shape;246;p9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13</a:t>
            </a:fld>
            <a:endParaRPr lang="tr-TR"/>
          </a:p>
        </p:txBody>
      </p:sp>
      <p:sp>
        <p:nvSpPr>
          <p:cNvPr id="14" name="Google Shape;215;p5">
            <a:extLst>
              <a:ext uri="{FF2B5EF4-FFF2-40B4-BE49-F238E27FC236}">
                <a16:creationId xmlns:a16="http://schemas.microsoft.com/office/drawing/2014/main" id="{5C029A7B-697B-4790-8A04-EA347942EF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32935" y="1573099"/>
            <a:ext cx="4471328" cy="496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>
              <a:spcBef>
                <a:spcPts val="0"/>
              </a:spcBef>
            </a:pPr>
            <a:r>
              <a:rPr lang="tr-TR" dirty="0" err="1"/>
              <a:t>Future</a:t>
            </a:r>
            <a:r>
              <a:rPr lang="tr-TR" dirty="0"/>
              <a:t>&lt;</a:t>
            </a:r>
            <a:r>
              <a:rPr lang="tr-TR" dirty="0" err="1"/>
              <a:t>String</a:t>
            </a:r>
            <a:r>
              <a:rPr lang="tr-TR" dirty="0"/>
              <a:t>&gt; şeklinde kullanımımızdan ötürü </a:t>
            </a:r>
            <a:r>
              <a:rPr lang="tr-TR" dirty="0" err="1"/>
              <a:t>Future</a:t>
            </a:r>
            <a:r>
              <a:rPr lang="tr-TR" dirty="0"/>
              <a:t> geriye </a:t>
            </a:r>
            <a:r>
              <a:rPr lang="tr-TR" dirty="0" err="1"/>
              <a:t>String</a:t>
            </a:r>
            <a:r>
              <a:rPr lang="tr-TR" dirty="0"/>
              <a:t> tipinde bir değer döndürmelidir.</a:t>
            </a:r>
          </a:p>
          <a:p>
            <a:pPr marL="285750" indent="-285750">
              <a:spcBef>
                <a:spcPts val="0"/>
              </a:spcBef>
            </a:pPr>
            <a:endParaRPr lang="tr-TR" dirty="0"/>
          </a:p>
          <a:p>
            <a:pPr marL="285750" indent="-285750">
              <a:spcBef>
                <a:spcPts val="0"/>
              </a:spcBef>
            </a:pPr>
            <a:r>
              <a:rPr lang="tr-TR" dirty="0"/>
              <a:t>Bizim döndürdüğümüz değer </a:t>
            </a:r>
            <a:r>
              <a:rPr lang="tr-TR" dirty="0" err="1"/>
              <a:t>results</a:t>
            </a:r>
            <a:r>
              <a:rPr lang="tr-TR" dirty="0"/>
              <a:t> içerisindeki 0. </a:t>
            </a:r>
            <a:r>
              <a:rPr lang="tr-TR" dirty="0" err="1"/>
              <a:t>index</a:t>
            </a:r>
            <a:r>
              <a:rPr lang="tr-TR" dirty="0"/>
              <a:t> yani ilk dönen verinin </a:t>
            </a:r>
            <a:r>
              <a:rPr lang="tr-TR" dirty="0" err="1"/>
              <a:t>id’sidir</a:t>
            </a:r>
            <a:r>
              <a:rPr lang="tr-TR" dirty="0"/>
              <a:t>.</a:t>
            </a:r>
          </a:p>
          <a:p>
            <a:pPr marL="285750" indent="-285750">
              <a:spcBef>
                <a:spcPts val="0"/>
              </a:spcBef>
            </a:pPr>
            <a:endParaRPr lang="tr-TR" dirty="0"/>
          </a:p>
          <a:p>
            <a:pPr marL="285750" indent="-285750">
              <a:spcBef>
                <a:spcPts val="0"/>
              </a:spcBef>
            </a:pPr>
            <a:r>
              <a:rPr lang="tr-TR" dirty="0"/>
              <a:t>Dönen </a:t>
            </a:r>
            <a:r>
              <a:rPr lang="tr-TR" dirty="0" err="1"/>
              <a:t>Id’nin</a:t>
            </a:r>
            <a:r>
              <a:rPr lang="tr-TR" dirty="0"/>
              <a:t> Youtube Player Controller adlı kütüphane sayesinde videosunu gösteriyoruz.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31031AF7-AC2B-41E4-ABB8-BDCA6D575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422" y="1573099"/>
            <a:ext cx="6016232" cy="1909392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E871C727-5F8F-46CC-9B01-3278FDE4E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218" y="3657179"/>
            <a:ext cx="4934639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010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14</a:t>
            </a:fld>
            <a:endParaRPr lang="tr-TR"/>
          </a:p>
        </p:txBody>
      </p:sp>
      <p:sp>
        <p:nvSpPr>
          <p:cNvPr id="14" name="Google Shape;215;p5">
            <a:extLst>
              <a:ext uri="{FF2B5EF4-FFF2-40B4-BE49-F238E27FC236}">
                <a16:creationId xmlns:a16="http://schemas.microsoft.com/office/drawing/2014/main" id="{5C029A7B-697B-4790-8A04-EA347942EF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15004" y="1728069"/>
            <a:ext cx="4980995" cy="4542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>
              <a:spcBef>
                <a:spcPts val="0"/>
              </a:spcBef>
            </a:pPr>
            <a:r>
              <a:rPr lang="tr-TR" dirty="0" err="1"/>
              <a:t>Future’den</a:t>
            </a:r>
            <a:r>
              <a:rPr lang="tr-TR" dirty="0"/>
              <a:t> gelen veriye göre ekranda kullanıcıya bir şeyler göstermemiz gerekmektedir. Bunu da </a:t>
            </a:r>
            <a:r>
              <a:rPr lang="tr-TR" b="1" dirty="0" err="1"/>
              <a:t>FutureBuilder</a:t>
            </a:r>
            <a:r>
              <a:rPr lang="tr-TR" dirty="0"/>
              <a:t> ile yapıyoruz.</a:t>
            </a:r>
          </a:p>
          <a:p>
            <a:pPr marL="285750" indent="-285750">
              <a:spcBef>
                <a:spcPts val="0"/>
              </a:spcBef>
            </a:pPr>
            <a:endParaRPr lang="tr-TR" dirty="0"/>
          </a:p>
          <a:p>
            <a:pPr marL="285750" indent="-285750">
              <a:spcBef>
                <a:spcPts val="0"/>
              </a:spcBef>
            </a:pPr>
            <a:r>
              <a:rPr lang="tr-TR" dirty="0" err="1"/>
              <a:t>FutureBuilder’a</a:t>
            </a:r>
            <a:r>
              <a:rPr lang="tr-TR" dirty="0"/>
              <a:t> 2 tane parametre girmekteyiz.</a:t>
            </a:r>
          </a:p>
          <a:p>
            <a:pPr marL="285750" indent="-285750">
              <a:spcBef>
                <a:spcPts val="0"/>
              </a:spcBef>
            </a:pPr>
            <a:endParaRPr lang="tr-TR" dirty="0"/>
          </a:p>
          <a:p>
            <a:pPr marL="285750" indent="-285750">
              <a:spcBef>
                <a:spcPts val="0"/>
              </a:spcBef>
            </a:pPr>
            <a:r>
              <a:rPr lang="tr-TR" dirty="0"/>
              <a:t>Birincisi </a:t>
            </a:r>
            <a:r>
              <a:rPr lang="tr-TR" b="1" dirty="0"/>
              <a:t>«</a:t>
            </a:r>
            <a:r>
              <a:rPr lang="tr-TR" b="1" dirty="0" err="1"/>
              <a:t>future</a:t>
            </a:r>
            <a:r>
              <a:rPr lang="tr-TR" b="1" dirty="0"/>
              <a:t>»</a:t>
            </a:r>
            <a:r>
              <a:rPr lang="tr-TR" dirty="0"/>
              <a:t>. Bu kısma bize değer döndüren </a:t>
            </a:r>
            <a:r>
              <a:rPr lang="tr-TR" b="1" dirty="0" err="1"/>
              <a:t>Future</a:t>
            </a:r>
            <a:r>
              <a:rPr lang="tr-TR" b="1" dirty="0"/>
              <a:t>&lt;</a:t>
            </a:r>
            <a:r>
              <a:rPr lang="tr-TR" b="1" dirty="0" err="1"/>
              <a:t>String</a:t>
            </a:r>
            <a:r>
              <a:rPr lang="tr-TR" b="1" dirty="0"/>
              <a:t>&gt; </a:t>
            </a:r>
            <a:r>
              <a:rPr lang="tr-TR" dirty="0" err="1"/>
              <a:t>methodumuzu</a:t>
            </a:r>
            <a:r>
              <a:rPr lang="tr-TR" dirty="0"/>
              <a:t> giriyoruz.</a:t>
            </a:r>
          </a:p>
          <a:p>
            <a:pPr marL="285750" indent="-285750">
              <a:spcBef>
                <a:spcPts val="0"/>
              </a:spcBef>
            </a:pPr>
            <a:r>
              <a:rPr lang="tr-TR" dirty="0"/>
              <a:t>İkincisi </a:t>
            </a:r>
            <a:r>
              <a:rPr lang="tr-TR" b="1" dirty="0"/>
              <a:t>«</a:t>
            </a:r>
            <a:r>
              <a:rPr lang="tr-TR" b="1" dirty="0" err="1"/>
              <a:t>builder</a:t>
            </a:r>
            <a:r>
              <a:rPr lang="tr-TR" b="1" dirty="0"/>
              <a:t>». </a:t>
            </a:r>
            <a:r>
              <a:rPr lang="tr-TR" dirty="0"/>
              <a:t>Bu kısmı da </a:t>
            </a:r>
            <a:r>
              <a:rPr lang="tr-TR" dirty="0" err="1"/>
              <a:t>Future</a:t>
            </a:r>
            <a:r>
              <a:rPr lang="tr-TR" dirty="0"/>
              <a:t> dan gelen verilerin düzenlenmesiyle birlikte ekrana bir şeyler yazdırmak için kullanıyoruz.</a:t>
            </a:r>
            <a:endParaRPr lang="tr-TR" b="1" dirty="0"/>
          </a:p>
        </p:txBody>
      </p:sp>
      <p:sp>
        <p:nvSpPr>
          <p:cNvPr id="6" name="Google Shape;245;p9">
            <a:extLst>
              <a:ext uri="{FF2B5EF4-FFF2-40B4-BE49-F238E27FC236}">
                <a16:creationId xmlns:a16="http://schemas.microsoft.com/office/drawing/2014/main" id="{757AB925-9A9F-4A2C-8F5D-B889379044AD}"/>
              </a:ext>
            </a:extLst>
          </p:cNvPr>
          <p:cNvSpPr txBox="1">
            <a:spLocks/>
          </p:cNvSpPr>
          <p:nvPr/>
        </p:nvSpPr>
        <p:spPr>
          <a:xfrm>
            <a:off x="1418506" y="329899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Font typeface="Century Gothic" panose="020B0502020202020204"/>
              <a:buNone/>
              <a:defRPr sz="3600" b="0" i="0" u="none" strike="noStrike" cap="none">
                <a:solidFill>
                  <a:srgbClr val="168DBA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>
              <a:buSzPts val="3600"/>
            </a:pPr>
            <a:r>
              <a:rPr lang="tr-TR" b="1" dirty="0"/>
              <a:t>Verilerin </a:t>
            </a:r>
            <a:r>
              <a:rPr lang="tr-TR" b="1" dirty="0" err="1"/>
              <a:t>Future</a:t>
            </a:r>
            <a:r>
              <a:rPr lang="tr-TR" b="1" dirty="0"/>
              <a:t> Builder İle Düzenlenmesi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4749043A-7CFC-4BDF-ABD5-471577DA6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229" y="1883040"/>
            <a:ext cx="4292120" cy="423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89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15</a:t>
            </a:fld>
            <a:endParaRPr lang="tr-TR"/>
          </a:p>
        </p:txBody>
      </p:sp>
      <p:sp>
        <p:nvSpPr>
          <p:cNvPr id="14" name="Google Shape;215;p5">
            <a:extLst>
              <a:ext uri="{FF2B5EF4-FFF2-40B4-BE49-F238E27FC236}">
                <a16:creationId xmlns:a16="http://schemas.microsoft.com/office/drawing/2014/main" id="{5C029A7B-697B-4790-8A04-EA347942EF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15004" y="1728069"/>
            <a:ext cx="6164337" cy="4542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85750" indent="-285750">
              <a:spcBef>
                <a:spcPts val="0"/>
              </a:spcBef>
            </a:pPr>
            <a:r>
              <a:rPr lang="tr-TR" dirty="0" err="1"/>
              <a:t>builder</a:t>
            </a:r>
            <a:r>
              <a:rPr lang="tr-TR" dirty="0"/>
              <a:t> kısmı </a:t>
            </a:r>
            <a:r>
              <a:rPr lang="tr-TR" dirty="0" err="1"/>
              <a:t>BuildContext</a:t>
            </a:r>
            <a:r>
              <a:rPr lang="tr-TR" dirty="0"/>
              <a:t> ve </a:t>
            </a:r>
            <a:r>
              <a:rPr lang="tr-TR" dirty="0" err="1"/>
              <a:t>AsyncSnapshot</a:t>
            </a:r>
            <a:r>
              <a:rPr lang="tr-TR" dirty="0"/>
              <a:t> istemektedir.</a:t>
            </a:r>
          </a:p>
          <a:p>
            <a:pPr marL="285750" indent="-285750">
              <a:spcBef>
                <a:spcPts val="0"/>
              </a:spcBef>
            </a:pPr>
            <a:endParaRPr lang="tr-TR" dirty="0"/>
          </a:p>
          <a:p>
            <a:pPr marL="285750" indent="-285750">
              <a:spcBef>
                <a:spcPts val="0"/>
              </a:spcBef>
            </a:pPr>
            <a:r>
              <a:rPr lang="tr-TR" dirty="0" err="1"/>
              <a:t>Context</a:t>
            </a:r>
            <a:r>
              <a:rPr lang="tr-TR" dirty="0"/>
              <a:t>, döndürülen </a:t>
            </a:r>
            <a:r>
              <a:rPr lang="tr-TR" dirty="0" err="1"/>
              <a:t>widgetın</a:t>
            </a:r>
            <a:r>
              <a:rPr lang="tr-TR" dirty="0"/>
              <a:t> </a:t>
            </a:r>
            <a:r>
              <a:rPr lang="tr-TR" dirty="0" err="1"/>
              <a:t>widget</a:t>
            </a:r>
            <a:r>
              <a:rPr lang="tr-TR" dirty="0"/>
              <a:t> ağacında bir yer tutmasını sağlar.</a:t>
            </a:r>
          </a:p>
          <a:p>
            <a:pPr marL="285750" indent="-285750">
              <a:spcBef>
                <a:spcPts val="0"/>
              </a:spcBef>
            </a:pPr>
            <a:endParaRPr lang="tr-TR" dirty="0"/>
          </a:p>
          <a:p>
            <a:pPr marL="285750" indent="-285750">
              <a:spcBef>
                <a:spcPts val="0"/>
              </a:spcBef>
            </a:pPr>
            <a:r>
              <a:rPr lang="tr-TR" dirty="0" err="1"/>
              <a:t>Snapshot</a:t>
            </a:r>
            <a:r>
              <a:rPr lang="tr-TR" dirty="0"/>
              <a:t> ise </a:t>
            </a:r>
            <a:r>
              <a:rPr lang="tr-TR" dirty="0" err="1"/>
              <a:t>Future</a:t>
            </a:r>
            <a:r>
              <a:rPr lang="tr-TR" dirty="0"/>
              <a:t> dan gelen verileri getirir.</a:t>
            </a:r>
          </a:p>
          <a:p>
            <a:pPr marL="285750" indent="-285750">
              <a:spcBef>
                <a:spcPts val="0"/>
              </a:spcBef>
            </a:pPr>
            <a:endParaRPr lang="tr-TR" dirty="0"/>
          </a:p>
          <a:p>
            <a:pPr marL="285750" indent="-285750">
              <a:spcBef>
                <a:spcPts val="0"/>
              </a:spcBef>
            </a:pPr>
            <a:r>
              <a:rPr lang="tr-TR" dirty="0"/>
              <a:t>Örneğin </a:t>
            </a:r>
            <a:r>
              <a:rPr lang="tr-TR" dirty="0" err="1"/>
              <a:t>snapshot.connectionState</a:t>
            </a:r>
            <a:r>
              <a:rPr lang="tr-TR" dirty="0"/>
              <a:t> ile verinin gelip </a:t>
            </a:r>
            <a:r>
              <a:rPr lang="tr-TR" dirty="0" err="1"/>
              <a:t>gelmedğini</a:t>
            </a:r>
            <a:r>
              <a:rPr lang="tr-TR" dirty="0"/>
              <a:t>, </a:t>
            </a:r>
            <a:r>
              <a:rPr lang="tr-TR" dirty="0" err="1"/>
              <a:t>snapshot.hasError</a:t>
            </a:r>
            <a:r>
              <a:rPr lang="tr-TR" dirty="0"/>
              <a:t> ile veri getirilirken hata olup olmadığını anlıyoruz.</a:t>
            </a:r>
          </a:p>
          <a:p>
            <a:pPr marL="285750" indent="-285750">
              <a:spcBef>
                <a:spcPts val="0"/>
              </a:spcBef>
            </a:pPr>
            <a:endParaRPr lang="tr-TR" dirty="0"/>
          </a:p>
          <a:p>
            <a:pPr marL="285750" indent="-285750">
              <a:spcBef>
                <a:spcPts val="0"/>
              </a:spcBef>
            </a:pPr>
            <a:r>
              <a:rPr lang="tr-TR" dirty="0"/>
              <a:t>Bu durumlara göre de ekrana, kullanıcı bir hareket olduğunu veya bir şeylerin yüklenmek üzere olduğunu anlatmak amacıyla </a:t>
            </a:r>
            <a:r>
              <a:rPr lang="tr-TR" dirty="0" err="1"/>
              <a:t>ProgressIndicator</a:t>
            </a:r>
            <a:r>
              <a:rPr lang="tr-TR" dirty="0"/>
              <a:t> yani yükleniyor ikonunu gösteriyoruz.</a:t>
            </a:r>
          </a:p>
          <a:p>
            <a:pPr marL="285750" indent="-285750">
              <a:spcBef>
                <a:spcPts val="0"/>
              </a:spcBef>
            </a:pPr>
            <a:endParaRPr lang="tr-TR" dirty="0"/>
          </a:p>
          <a:p>
            <a:pPr marL="285750" indent="-285750">
              <a:spcBef>
                <a:spcPts val="0"/>
              </a:spcBef>
            </a:pPr>
            <a:r>
              <a:rPr lang="tr-TR" dirty="0"/>
              <a:t>Eğer veri düzgün bir şekilde yüklendiyse, </a:t>
            </a:r>
            <a:r>
              <a:rPr lang="tr-TR" dirty="0" err="1"/>
              <a:t>YoutubePlayerBuilder</a:t>
            </a:r>
            <a:r>
              <a:rPr lang="tr-TR" dirty="0"/>
              <a:t> ile video döndürüyoruz ve dönen veriyi </a:t>
            </a:r>
            <a:r>
              <a:rPr lang="tr-TR" dirty="0" err="1"/>
              <a:t>videoWidget</a:t>
            </a:r>
            <a:r>
              <a:rPr lang="tr-TR" dirty="0"/>
              <a:t> içine aktarıp son olarak ekranda </a:t>
            </a:r>
            <a:r>
              <a:rPr lang="tr-TR" dirty="0" err="1"/>
              <a:t>videoWidget</a:t>
            </a:r>
            <a:r>
              <a:rPr lang="tr-TR" dirty="0"/>
              <a:t> ı gösteriyoruz.</a:t>
            </a:r>
          </a:p>
        </p:txBody>
      </p:sp>
      <p:sp>
        <p:nvSpPr>
          <p:cNvPr id="6" name="Google Shape;245;p9">
            <a:extLst>
              <a:ext uri="{FF2B5EF4-FFF2-40B4-BE49-F238E27FC236}">
                <a16:creationId xmlns:a16="http://schemas.microsoft.com/office/drawing/2014/main" id="{757AB925-9A9F-4A2C-8F5D-B889379044AD}"/>
              </a:ext>
            </a:extLst>
          </p:cNvPr>
          <p:cNvSpPr txBox="1">
            <a:spLocks/>
          </p:cNvSpPr>
          <p:nvPr/>
        </p:nvSpPr>
        <p:spPr>
          <a:xfrm>
            <a:off x="1418506" y="329899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Font typeface="Century Gothic" panose="020B0502020202020204"/>
              <a:buNone/>
              <a:defRPr sz="3600" b="0" i="0" u="none" strike="noStrike" cap="none">
                <a:solidFill>
                  <a:srgbClr val="168DBA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>
              <a:buSzPts val="3600"/>
            </a:pPr>
            <a:r>
              <a:rPr lang="tr-TR" b="1" dirty="0"/>
              <a:t>Verilerin </a:t>
            </a:r>
            <a:r>
              <a:rPr lang="tr-TR" b="1" dirty="0" err="1"/>
              <a:t>Future</a:t>
            </a:r>
            <a:r>
              <a:rPr lang="tr-TR" b="1" dirty="0"/>
              <a:t> Builder İle Düzenlenmesi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6806257C-8559-4A15-9F4F-296777FF4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229" y="1883040"/>
            <a:ext cx="4292120" cy="423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53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16</a:t>
            </a:fld>
            <a:endParaRPr lang="tr-TR"/>
          </a:p>
        </p:txBody>
      </p:sp>
      <p:sp>
        <p:nvSpPr>
          <p:cNvPr id="6" name="Google Shape;245;p9">
            <a:extLst>
              <a:ext uri="{FF2B5EF4-FFF2-40B4-BE49-F238E27FC236}">
                <a16:creationId xmlns:a16="http://schemas.microsoft.com/office/drawing/2014/main" id="{757AB925-9A9F-4A2C-8F5D-B889379044AD}"/>
              </a:ext>
            </a:extLst>
          </p:cNvPr>
          <p:cNvSpPr txBox="1">
            <a:spLocks/>
          </p:cNvSpPr>
          <p:nvPr/>
        </p:nvSpPr>
        <p:spPr>
          <a:xfrm>
            <a:off x="1418506" y="520159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Font typeface="Century Gothic" panose="020B0502020202020204"/>
              <a:buNone/>
              <a:defRPr sz="3600" b="0" i="0" u="none" strike="noStrike" cap="none">
                <a:solidFill>
                  <a:srgbClr val="168DBA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>
              <a:buSzPts val="3600"/>
            </a:pPr>
            <a:r>
              <a:rPr lang="tr-TR" b="1" dirty="0"/>
              <a:t>İnternet Bağlantısı Kontrolü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11CF4B3-FE0E-42AB-8DE5-58ABC9AD3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090" y="1956265"/>
            <a:ext cx="5050035" cy="3610818"/>
          </a:xfrm>
          <a:prstGeom prst="rect">
            <a:avLst/>
          </a:prstGeom>
        </p:spPr>
      </p:pic>
      <p:sp>
        <p:nvSpPr>
          <p:cNvPr id="9" name="Google Shape;215;p5">
            <a:extLst>
              <a:ext uri="{FF2B5EF4-FFF2-40B4-BE49-F238E27FC236}">
                <a16:creationId xmlns:a16="http://schemas.microsoft.com/office/drawing/2014/main" id="{0A0752BB-4004-4104-BB91-D07A1F8151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45965" y="1956266"/>
            <a:ext cx="5050035" cy="425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>
              <a:spcBef>
                <a:spcPts val="0"/>
              </a:spcBef>
            </a:pPr>
            <a:r>
              <a:rPr lang="tr-TR" dirty="0"/>
              <a:t>Internet Connection </a:t>
            </a:r>
            <a:r>
              <a:rPr lang="tr-TR" dirty="0" err="1"/>
              <a:t>Checker</a:t>
            </a:r>
            <a:r>
              <a:rPr lang="tr-TR" dirty="0"/>
              <a:t> paketi sayesinde internete ulaşılıp ulaşılmadığını kontrol ederek internetin var olup olmadığını anlayabiliyoruz.</a:t>
            </a:r>
          </a:p>
          <a:p>
            <a:pPr marL="285750" indent="-285750">
              <a:spcBef>
                <a:spcPts val="0"/>
              </a:spcBef>
            </a:pPr>
            <a:endParaRPr lang="tr-TR" dirty="0"/>
          </a:p>
          <a:p>
            <a:pPr marL="285750" indent="-285750">
              <a:spcBef>
                <a:spcPts val="0"/>
              </a:spcBef>
            </a:pPr>
            <a:r>
              <a:rPr lang="tr-TR" dirty="0"/>
              <a:t>Bunu yine </a:t>
            </a:r>
            <a:r>
              <a:rPr lang="tr-TR" dirty="0" err="1"/>
              <a:t>Future</a:t>
            </a:r>
            <a:r>
              <a:rPr lang="tr-TR" dirty="0"/>
              <a:t> ile belirli bir süre alacak şekilde yapıyoruz.</a:t>
            </a:r>
          </a:p>
          <a:p>
            <a:pPr marL="285750" indent="-285750">
              <a:spcBef>
                <a:spcPts val="0"/>
              </a:spcBef>
            </a:pPr>
            <a:endParaRPr lang="tr-TR" dirty="0"/>
          </a:p>
          <a:p>
            <a:pPr marL="285750" indent="-285750">
              <a:spcBef>
                <a:spcPts val="0"/>
              </a:spcBef>
            </a:pPr>
            <a:r>
              <a:rPr lang="tr-TR" dirty="0"/>
              <a:t>Eğer ki dönen </a:t>
            </a:r>
            <a:r>
              <a:rPr lang="tr-TR" dirty="0" err="1"/>
              <a:t>bool</a:t>
            </a:r>
            <a:r>
              <a:rPr lang="tr-TR" dirty="0"/>
              <a:t> verisi </a:t>
            </a:r>
            <a:r>
              <a:rPr lang="tr-TR" dirty="0" err="1"/>
              <a:t>true</a:t>
            </a:r>
            <a:r>
              <a:rPr lang="tr-TR" dirty="0"/>
              <a:t> ise ekranda göstermek istediğimiz veriyi gösteriyoruz, </a:t>
            </a:r>
            <a:r>
              <a:rPr lang="tr-TR" dirty="0" err="1"/>
              <a:t>false</a:t>
            </a:r>
            <a:r>
              <a:rPr lang="tr-TR" dirty="0"/>
              <a:t> ise ekranda «</a:t>
            </a:r>
            <a:r>
              <a:rPr lang="tr-TR" dirty="0" err="1"/>
              <a:t>Please</a:t>
            </a:r>
            <a:r>
              <a:rPr lang="tr-TR" dirty="0"/>
              <a:t> </a:t>
            </a:r>
            <a:r>
              <a:rPr lang="tr-TR" dirty="0" err="1"/>
              <a:t>Check</a:t>
            </a:r>
            <a:r>
              <a:rPr lang="tr-TR" dirty="0"/>
              <a:t> </a:t>
            </a:r>
            <a:r>
              <a:rPr lang="tr-TR" dirty="0" err="1"/>
              <a:t>Your</a:t>
            </a:r>
            <a:r>
              <a:rPr lang="tr-TR" dirty="0"/>
              <a:t> Internet Connection» uyarısını gösteriyoruz.</a:t>
            </a:r>
          </a:p>
        </p:txBody>
      </p:sp>
    </p:spTree>
    <p:extLst>
      <p:ext uri="{BB962C8B-B14F-4D97-AF65-F5344CB8AC3E}">
        <p14:creationId xmlns:p14="http://schemas.microsoft.com/office/powerpoint/2010/main" val="2863333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17</a:t>
            </a:fld>
            <a:endParaRPr lang="tr-TR"/>
          </a:p>
        </p:txBody>
      </p:sp>
      <p:sp>
        <p:nvSpPr>
          <p:cNvPr id="6" name="Google Shape;245;p9">
            <a:extLst>
              <a:ext uri="{FF2B5EF4-FFF2-40B4-BE49-F238E27FC236}">
                <a16:creationId xmlns:a16="http://schemas.microsoft.com/office/drawing/2014/main" id="{757AB925-9A9F-4A2C-8F5D-B889379044AD}"/>
              </a:ext>
            </a:extLst>
          </p:cNvPr>
          <p:cNvSpPr txBox="1">
            <a:spLocks/>
          </p:cNvSpPr>
          <p:nvPr/>
        </p:nvSpPr>
        <p:spPr>
          <a:xfrm>
            <a:off x="1418506" y="520159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Font typeface="Century Gothic" panose="020B0502020202020204"/>
              <a:buNone/>
              <a:defRPr sz="3600" b="0" i="0" u="none" strike="noStrike" cap="none">
                <a:solidFill>
                  <a:srgbClr val="168DBA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>
              <a:buSzPts val="3600"/>
            </a:pPr>
            <a:r>
              <a:rPr lang="tr-TR" b="1" dirty="0"/>
              <a:t>Filtreleme Mantığı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5A5A3D7C-0DF7-42F5-9FD1-AE43CA43B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543" y="1891347"/>
            <a:ext cx="2501153" cy="4446494"/>
          </a:xfrm>
          <a:prstGeom prst="rect">
            <a:avLst/>
          </a:prstGeom>
        </p:spPr>
      </p:pic>
      <p:sp>
        <p:nvSpPr>
          <p:cNvPr id="9" name="Google Shape;215;p5">
            <a:extLst>
              <a:ext uri="{FF2B5EF4-FFF2-40B4-BE49-F238E27FC236}">
                <a16:creationId xmlns:a16="http://schemas.microsoft.com/office/drawing/2014/main" id="{72DCA366-38F1-4768-BEB4-BFCF486B64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45965" y="1679174"/>
            <a:ext cx="7783998" cy="1749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85750" indent="-285750">
              <a:spcBef>
                <a:spcPts val="0"/>
              </a:spcBef>
            </a:pPr>
            <a:r>
              <a:rPr lang="tr-TR" dirty="0"/>
              <a:t>Filtreleme kısmında toplam 5 adet seçenek bulunmaktadır. Kullanıcı bunları istediği şekilde düzenleyebilir.</a:t>
            </a:r>
          </a:p>
          <a:p>
            <a:pPr marL="285750" indent="-285750">
              <a:spcBef>
                <a:spcPts val="0"/>
              </a:spcBef>
            </a:pPr>
            <a:endParaRPr lang="tr-TR" dirty="0"/>
          </a:p>
          <a:p>
            <a:pPr marL="285750" indent="-285750">
              <a:spcBef>
                <a:spcPts val="0"/>
              </a:spcBef>
            </a:pPr>
            <a:r>
              <a:rPr lang="tr-TR" dirty="0"/>
              <a:t>Herhangi bir </a:t>
            </a:r>
            <a:r>
              <a:rPr lang="tr-TR" dirty="0" err="1"/>
              <a:t>input</a:t>
            </a:r>
            <a:r>
              <a:rPr lang="tr-TR" dirty="0"/>
              <a:t> değiştiği anda </a:t>
            </a:r>
            <a:r>
              <a:rPr lang="tr-TR" dirty="0" err="1"/>
              <a:t>SaveFilterValues</a:t>
            </a:r>
            <a:r>
              <a:rPr lang="tr-TR" dirty="0"/>
              <a:t> metodunu çağırmaktayız.</a:t>
            </a:r>
          </a:p>
          <a:p>
            <a:pPr marL="285750" indent="-285750">
              <a:spcBef>
                <a:spcPts val="0"/>
              </a:spcBef>
            </a:pPr>
            <a:endParaRPr lang="tr-TR" dirty="0"/>
          </a:p>
          <a:p>
            <a:pPr marL="285750" indent="-285750">
              <a:spcBef>
                <a:spcPts val="0"/>
              </a:spcBef>
            </a:pPr>
            <a:r>
              <a:rPr lang="tr-TR" dirty="0"/>
              <a:t>Bu </a:t>
            </a:r>
            <a:r>
              <a:rPr lang="tr-TR" dirty="0" err="1"/>
              <a:t>metod</a:t>
            </a:r>
            <a:r>
              <a:rPr lang="tr-TR" dirty="0"/>
              <a:t> değiştirilen tüm verilerin telefonda bir noktaya kaydedilmesini sağlıyor.</a:t>
            </a: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634C2515-E6A9-42D9-B26A-A8C53B87B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958" y="3762542"/>
            <a:ext cx="3693005" cy="2575299"/>
          </a:xfrm>
          <a:prstGeom prst="rect">
            <a:avLst/>
          </a:prstGeom>
        </p:spPr>
      </p:pic>
      <p:sp>
        <p:nvSpPr>
          <p:cNvPr id="12" name="Google Shape;215;p5">
            <a:extLst>
              <a:ext uri="{FF2B5EF4-FFF2-40B4-BE49-F238E27FC236}">
                <a16:creationId xmlns:a16="http://schemas.microsoft.com/office/drawing/2014/main" id="{20A291F2-6DD1-4F55-A381-738C83B0E5E3}"/>
              </a:ext>
            </a:extLst>
          </p:cNvPr>
          <p:cNvSpPr txBox="1">
            <a:spLocks/>
          </p:cNvSpPr>
          <p:nvPr/>
        </p:nvSpPr>
        <p:spPr>
          <a:xfrm>
            <a:off x="1045965" y="3592945"/>
            <a:ext cx="3987853" cy="3001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6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4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pPr marL="285750" indent="-285750">
              <a:spcBef>
                <a:spcPts val="0"/>
              </a:spcBef>
            </a:pPr>
            <a:r>
              <a:rPr lang="tr-TR" dirty="0"/>
              <a:t>Böylelikle </a:t>
            </a:r>
            <a:r>
              <a:rPr lang="tr-TR" dirty="0" err="1"/>
              <a:t>Suggest</a:t>
            </a:r>
            <a:r>
              <a:rPr lang="tr-TR" dirty="0"/>
              <a:t> ME butonuna tıkladığımızda </a:t>
            </a:r>
            <a:r>
              <a:rPr lang="tr-TR" dirty="0" err="1"/>
              <a:t>burdan</a:t>
            </a:r>
            <a:r>
              <a:rPr lang="tr-TR" dirty="0"/>
              <a:t> verileri çekiyoruz ve bunlara göre arama yapabiliyoruz.</a:t>
            </a:r>
          </a:p>
          <a:p>
            <a:pPr marL="285750" indent="-285750">
              <a:spcBef>
                <a:spcPts val="0"/>
              </a:spcBef>
            </a:pPr>
            <a:endParaRPr lang="tr-TR" dirty="0"/>
          </a:p>
          <a:p>
            <a:pPr marL="285750" indent="-285750">
              <a:spcBef>
                <a:spcPts val="0"/>
              </a:spcBef>
            </a:pPr>
            <a:r>
              <a:rPr lang="tr-TR" dirty="0"/>
              <a:t>Bu verileri kaydetme özelliğini sağlayan paket ise </a:t>
            </a:r>
            <a:r>
              <a:rPr lang="tr-TR" dirty="0" err="1"/>
              <a:t>Shared</a:t>
            </a:r>
            <a:r>
              <a:rPr lang="tr-TR" dirty="0"/>
              <a:t> </a:t>
            </a:r>
            <a:r>
              <a:rPr lang="tr-TR" dirty="0" err="1"/>
              <a:t>Preferences</a:t>
            </a:r>
            <a:r>
              <a:rPr lang="tr-TR" dirty="0"/>
              <a:t> paketi.</a:t>
            </a:r>
          </a:p>
          <a:p>
            <a:pPr marL="285750" indent="-285750">
              <a:spcBef>
                <a:spcPts val="0"/>
              </a:spcBef>
            </a:pPr>
            <a:endParaRPr lang="tr-TR" dirty="0"/>
          </a:p>
          <a:p>
            <a:pPr marL="285750" indent="-285750">
              <a:spcBef>
                <a:spcPts val="0"/>
              </a:spcBef>
            </a:pPr>
            <a:r>
              <a:rPr lang="tr-TR" dirty="0"/>
              <a:t>Hatta bu sayede uygulama kapatılıp tekrar başlatıldığında </a:t>
            </a:r>
            <a:r>
              <a:rPr lang="tr-TR" dirty="0" err="1"/>
              <a:t>filters</a:t>
            </a:r>
            <a:r>
              <a:rPr lang="tr-TR" dirty="0"/>
              <a:t> kısmı silinmiyor, uygulama başlatıldığı anda kaydedilmiş verileri de yüklüyoruz.</a:t>
            </a:r>
          </a:p>
        </p:txBody>
      </p:sp>
    </p:spTree>
    <p:extLst>
      <p:ext uri="{BB962C8B-B14F-4D97-AF65-F5344CB8AC3E}">
        <p14:creationId xmlns:p14="http://schemas.microsoft.com/office/powerpoint/2010/main" val="246620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18</a:t>
            </a:fld>
            <a:endParaRPr lang="tr-TR"/>
          </a:p>
        </p:txBody>
      </p:sp>
      <p:sp>
        <p:nvSpPr>
          <p:cNvPr id="6" name="Google Shape;245;p9">
            <a:extLst>
              <a:ext uri="{FF2B5EF4-FFF2-40B4-BE49-F238E27FC236}">
                <a16:creationId xmlns:a16="http://schemas.microsoft.com/office/drawing/2014/main" id="{757AB925-9A9F-4A2C-8F5D-B889379044AD}"/>
              </a:ext>
            </a:extLst>
          </p:cNvPr>
          <p:cNvSpPr txBox="1">
            <a:spLocks/>
          </p:cNvSpPr>
          <p:nvPr/>
        </p:nvSpPr>
        <p:spPr>
          <a:xfrm>
            <a:off x="1418506" y="520159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Font typeface="Century Gothic" panose="020B0502020202020204"/>
              <a:buNone/>
              <a:defRPr sz="3600" b="0" i="0" u="none" strike="noStrike" cap="none">
                <a:solidFill>
                  <a:srgbClr val="168DBA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>
              <a:buSzPts val="3600"/>
            </a:pPr>
            <a:r>
              <a:rPr lang="tr-TR" b="1" dirty="0"/>
              <a:t>İçerikler Arası Geçişler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3889383-F552-4C37-8B9C-037104FE1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409" y="2043308"/>
            <a:ext cx="4809727" cy="3479377"/>
          </a:xfrm>
          <a:prstGeom prst="rect">
            <a:avLst/>
          </a:prstGeom>
        </p:spPr>
      </p:pic>
      <p:sp>
        <p:nvSpPr>
          <p:cNvPr id="7" name="Google Shape;215;p5">
            <a:extLst>
              <a:ext uri="{FF2B5EF4-FFF2-40B4-BE49-F238E27FC236}">
                <a16:creationId xmlns:a16="http://schemas.microsoft.com/office/drawing/2014/main" id="{D90D0843-F9ED-4235-8DFD-EAFBAE2129D0}"/>
              </a:ext>
            </a:extLst>
          </p:cNvPr>
          <p:cNvSpPr txBox="1">
            <a:spLocks/>
          </p:cNvSpPr>
          <p:nvPr/>
        </p:nvSpPr>
        <p:spPr>
          <a:xfrm>
            <a:off x="1045965" y="2402004"/>
            <a:ext cx="5274153" cy="2385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6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4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pPr marL="285750" indent="-285750">
              <a:spcBef>
                <a:spcPts val="0"/>
              </a:spcBef>
            </a:pPr>
            <a:r>
              <a:rPr lang="tr-TR" dirty="0" err="1"/>
              <a:t>Suggest</a:t>
            </a:r>
            <a:r>
              <a:rPr lang="tr-TR" dirty="0"/>
              <a:t> Me butonuna tıklandığında ekrandaki veriler API den gelen verilerle yer değiştirmeli. </a:t>
            </a:r>
          </a:p>
          <a:p>
            <a:pPr marL="285750" indent="-285750">
              <a:spcBef>
                <a:spcPts val="0"/>
              </a:spcBef>
            </a:pPr>
            <a:endParaRPr lang="tr-TR" dirty="0"/>
          </a:p>
          <a:p>
            <a:pPr marL="285750" indent="-285750">
              <a:spcBef>
                <a:spcPts val="0"/>
              </a:spcBef>
            </a:pPr>
            <a:r>
              <a:rPr lang="tr-TR" dirty="0"/>
              <a:t>Bunu sağlamanın yolu da </a:t>
            </a:r>
            <a:r>
              <a:rPr lang="tr-TR" dirty="0" err="1"/>
              <a:t>RunSuggestMe</a:t>
            </a:r>
            <a:r>
              <a:rPr lang="tr-TR" dirty="0"/>
              <a:t> metodundan gelen verileri </a:t>
            </a:r>
            <a:r>
              <a:rPr lang="tr-TR" dirty="0" err="1"/>
              <a:t>setState</a:t>
            </a:r>
            <a:r>
              <a:rPr lang="tr-TR" dirty="0"/>
              <a:t> metodu ile ekrandaki eski veriler ile değiştirmek.</a:t>
            </a:r>
          </a:p>
          <a:p>
            <a:pPr marL="285750" indent="-285750">
              <a:spcBef>
                <a:spcPts val="0"/>
              </a:spcBef>
            </a:pPr>
            <a:endParaRPr lang="tr-TR" dirty="0"/>
          </a:p>
          <a:p>
            <a:pPr marL="285750" indent="-285750">
              <a:spcBef>
                <a:spcPts val="0"/>
              </a:spcBef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46958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19</a:t>
            </a:fld>
            <a:endParaRPr lang="tr-TR"/>
          </a:p>
        </p:txBody>
      </p:sp>
      <p:sp>
        <p:nvSpPr>
          <p:cNvPr id="6" name="Google Shape;245;p9">
            <a:extLst>
              <a:ext uri="{FF2B5EF4-FFF2-40B4-BE49-F238E27FC236}">
                <a16:creationId xmlns:a16="http://schemas.microsoft.com/office/drawing/2014/main" id="{757AB925-9A9F-4A2C-8F5D-B889379044AD}"/>
              </a:ext>
            </a:extLst>
          </p:cNvPr>
          <p:cNvSpPr txBox="1">
            <a:spLocks/>
          </p:cNvSpPr>
          <p:nvPr/>
        </p:nvSpPr>
        <p:spPr>
          <a:xfrm>
            <a:off x="1418506" y="520159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Font typeface="Century Gothic" panose="020B0502020202020204"/>
              <a:buNone/>
              <a:defRPr sz="3600" b="0" i="0" u="none" strike="noStrike" cap="none">
                <a:solidFill>
                  <a:srgbClr val="168DBA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>
              <a:buSzPts val="3600"/>
            </a:pPr>
            <a:r>
              <a:rPr lang="tr-TR" b="1" dirty="0"/>
              <a:t>İçerikler Arası Geçişler</a:t>
            </a:r>
          </a:p>
        </p:txBody>
      </p:sp>
      <p:sp>
        <p:nvSpPr>
          <p:cNvPr id="7" name="Google Shape;215;p5">
            <a:extLst>
              <a:ext uri="{FF2B5EF4-FFF2-40B4-BE49-F238E27FC236}">
                <a16:creationId xmlns:a16="http://schemas.microsoft.com/office/drawing/2014/main" id="{D90D0843-F9ED-4235-8DFD-EAFBAE2129D0}"/>
              </a:ext>
            </a:extLst>
          </p:cNvPr>
          <p:cNvSpPr txBox="1">
            <a:spLocks/>
          </p:cNvSpPr>
          <p:nvPr/>
        </p:nvSpPr>
        <p:spPr>
          <a:xfrm>
            <a:off x="1090788" y="1910118"/>
            <a:ext cx="7111918" cy="1622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6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4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pPr marL="285750" indent="-285750">
              <a:spcBef>
                <a:spcPts val="0"/>
              </a:spcBef>
            </a:pPr>
            <a:r>
              <a:rPr lang="tr-TR" dirty="0"/>
              <a:t>Ekranda gösterdiğimiz </a:t>
            </a:r>
            <a:r>
              <a:rPr lang="tr-TR" dirty="0" err="1"/>
              <a:t>widget</a:t>
            </a:r>
            <a:r>
              <a:rPr lang="tr-TR" dirty="0"/>
              <a:t> </a:t>
            </a:r>
            <a:r>
              <a:rPr lang="tr-TR" dirty="0" err="1"/>
              <a:t>baseWidgets</a:t>
            </a:r>
            <a:r>
              <a:rPr lang="tr-TR" dirty="0"/>
              <a:t> adlı değişkenimizden geliyor.</a:t>
            </a:r>
          </a:p>
          <a:p>
            <a:pPr marL="285750" indent="-285750">
              <a:spcBef>
                <a:spcPts val="0"/>
              </a:spcBef>
            </a:pPr>
            <a:endParaRPr lang="tr-TR" dirty="0"/>
          </a:p>
          <a:p>
            <a:pPr marL="285750" indent="-285750">
              <a:spcBef>
                <a:spcPts val="0"/>
              </a:spcBef>
            </a:pPr>
            <a:r>
              <a:rPr lang="tr-TR" dirty="0"/>
              <a:t>Bu değişkenin içeriğini </a:t>
            </a:r>
            <a:r>
              <a:rPr lang="tr-TR" dirty="0" err="1"/>
              <a:t>RunSuggestMe</a:t>
            </a:r>
            <a:r>
              <a:rPr lang="tr-TR" dirty="0"/>
              <a:t> metodu içerisinde değiştirmekteyiz.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D37D02B8-D8A9-4615-AFB8-FA8E38A1B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078" y="2605727"/>
            <a:ext cx="3459008" cy="3837336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300FF79D-4031-4727-B934-4EEC27FB5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716" y="3670840"/>
            <a:ext cx="3796474" cy="2772223"/>
          </a:xfrm>
          <a:prstGeom prst="rect">
            <a:avLst/>
          </a:prstGeom>
        </p:spPr>
      </p:pic>
      <p:sp>
        <p:nvSpPr>
          <p:cNvPr id="10" name="Google Shape;215;p5">
            <a:extLst>
              <a:ext uri="{FF2B5EF4-FFF2-40B4-BE49-F238E27FC236}">
                <a16:creationId xmlns:a16="http://schemas.microsoft.com/office/drawing/2014/main" id="{427503A2-DBEC-48CB-90F7-29BEBFFE22F6}"/>
              </a:ext>
            </a:extLst>
          </p:cNvPr>
          <p:cNvSpPr txBox="1">
            <a:spLocks/>
          </p:cNvSpPr>
          <p:nvPr/>
        </p:nvSpPr>
        <p:spPr>
          <a:xfrm>
            <a:off x="1090788" y="3641800"/>
            <a:ext cx="3473962" cy="3049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6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4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pPr marL="285750" indent="-285750">
              <a:spcBef>
                <a:spcPts val="0"/>
              </a:spcBef>
            </a:pPr>
            <a:r>
              <a:rPr lang="tr-TR" dirty="0" err="1"/>
              <a:t>Future</a:t>
            </a:r>
            <a:r>
              <a:rPr lang="tr-TR" dirty="0"/>
              <a:t> Builder içerisinden </a:t>
            </a:r>
            <a:r>
              <a:rPr lang="tr-TR" dirty="0" err="1"/>
              <a:t>return</a:t>
            </a:r>
            <a:r>
              <a:rPr lang="tr-TR" dirty="0"/>
              <a:t> edilen veriyi </a:t>
            </a:r>
            <a:r>
              <a:rPr lang="tr-TR" dirty="0" err="1"/>
              <a:t>baseWidgets</a:t>
            </a:r>
            <a:r>
              <a:rPr lang="tr-TR" dirty="0"/>
              <a:t> içerisine atıyoruz ve ekranımız güncelleniyor.</a:t>
            </a:r>
          </a:p>
          <a:p>
            <a:pPr marL="285750" indent="-285750">
              <a:spcBef>
                <a:spcPts val="0"/>
              </a:spcBef>
            </a:pPr>
            <a:endParaRPr lang="tr-TR" dirty="0"/>
          </a:p>
          <a:p>
            <a:pPr marL="285750" indent="-285750">
              <a:spcBef>
                <a:spcPts val="0"/>
              </a:spcBef>
            </a:pPr>
            <a:r>
              <a:rPr lang="tr-TR" dirty="0"/>
              <a:t>Yani eğer veri henüz gelmediyse </a:t>
            </a:r>
            <a:r>
              <a:rPr lang="tr-TR" dirty="0" err="1"/>
              <a:t>ProgressIndicator</a:t>
            </a:r>
            <a:r>
              <a:rPr lang="tr-TR" dirty="0"/>
              <a:t>, geldiyse de film gösteriliyor.</a:t>
            </a:r>
          </a:p>
        </p:txBody>
      </p:sp>
    </p:spTree>
    <p:extLst>
      <p:ext uri="{BB962C8B-B14F-4D97-AF65-F5344CB8AC3E}">
        <p14:creationId xmlns:p14="http://schemas.microsoft.com/office/powerpoint/2010/main" val="3593180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"/>
          <p:cNvSpPr txBox="1">
            <a:spLocks noGrp="1"/>
          </p:cNvSpPr>
          <p:nvPr>
            <p:ph type="title"/>
          </p:nvPr>
        </p:nvSpPr>
        <p:spPr>
          <a:xfrm>
            <a:off x="1311579" y="478646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 dirty="0"/>
              <a:t>İÇİNDEKİLER</a:t>
            </a:r>
          </a:p>
        </p:txBody>
      </p:sp>
      <p:sp>
        <p:nvSpPr>
          <p:cNvPr id="205" name="Google Shape;205;p4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2</a:t>
            </a:fld>
            <a:endParaRPr lang="tr-TR"/>
          </a:p>
        </p:txBody>
      </p:sp>
      <p:sp>
        <p:nvSpPr>
          <p:cNvPr id="207" name="Google Shape;207;p4"/>
          <p:cNvSpPr txBox="1"/>
          <p:nvPr/>
        </p:nvSpPr>
        <p:spPr>
          <a:xfrm>
            <a:off x="2592925" y="1264555"/>
            <a:ext cx="81534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endParaRPr sz="1800" b="1" i="0" u="none" strike="noStrike" cap="none" dirty="0">
              <a:solidFill>
                <a:srgbClr val="3F3F3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TR" sz="1800" b="1" i="0" u="none" strike="noStrike" cap="none" dirty="0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Uygulamanın Geliştirilme Amacı</a:t>
            </a: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TR" sz="1800" b="1" i="0" u="none" strike="noStrike" cap="none" dirty="0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Uygulama Tanıtımı</a:t>
            </a:r>
          </a:p>
          <a:p>
            <a:pPr marL="342900" indent="-342900" algn="just">
              <a:spcBef>
                <a:spcPts val="1000"/>
              </a:spcBef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TR" sz="1800" b="1" i="0" u="none" strike="noStrike" cap="none" dirty="0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Uygulamanın Tasarımı</a:t>
            </a: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TR" sz="1800" b="1" i="0" u="none" strike="noStrike" cap="none" dirty="0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Uygulamanın İşlevleri </a:t>
            </a: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TR" sz="1800" b="1" dirty="0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Uygulamanın Temel Çalışma Mantığı </a:t>
            </a: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TR" sz="1800" b="1" i="0" u="none" strike="noStrike" cap="none" dirty="0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Verilerin </a:t>
            </a:r>
            <a:r>
              <a:rPr lang="tr-TR" sz="1800" b="1" i="0" u="none" strike="noStrike" cap="none" dirty="0" err="1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API’den</a:t>
            </a:r>
            <a:r>
              <a:rPr lang="tr-TR" sz="1800" b="1" i="0" u="none" strike="noStrike" cap="none" dirty="0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 Çekilmesi </a:t>
            </a: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TR" sz="1800" b="1" i="0" u="none" strike="noStrike" cap="none" dirty="0" err="1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Trailer</a:t>
            </a:r>
            <a:r>
              <a:rPr lang="tr-TR" sz="1800" b="1" i="0" u="none" strike="noStrike" cap="none" dirty="0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 İçin API Kullanımı </a:t>
            </a: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TR" sz="1800" b="1" dirty="0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Verilerin </a:t>
            </a:r>
            <a:r>
              <a:rPr lang="tr-TR" sz="1800" b="1" dirty="0" err="1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Future</a:t>
            </a:r>
            <a:r>
              <a:rPr lang="tr-TR" sz="1800" b="1" dirty="0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 İle Alınması </a:t>
            </a: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TR" sz="1800" b="1" i="0" u="none" strike="noStrike" cap="none" dirty="0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Verilerin </a:t>
            </a:r>
            <a:r>
              <a:rPr lang="tr-TR" sz="1800" b="1" i="0" u="none" strike="noStrike" cap="none" dirty="0" err="1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Future</a:t>
            </a:r>
            <a:r>
              <a:rPr lang="tr-TR" sz="1800" b="1" i="0" u="none" strike="noStrike" cap="none" dirty="0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 Builder İle Düzenlenmesi </a:t>
            </a: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TR" sz="1800" b="1" i="0" u="none" strike="noStrike" cap="none" dirty="0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İnternet Bağlantısı Kontrolü </a:t>
            </a: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TR" sz="1800" b="1" i="0" u="none" strike="noStrike" cap="none" dirty="0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Filtreleme Mantığı </a:t>
            </a: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TR" sz="1800" b="1" dirty="0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İçerikler Arası Geçişler </a:t>
            </a: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TR" sz="1800" b="1" i="0" u="none" strike="noStrike" cap="none" dirty="0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Yardımcı Kaynaklar</a:t>
            </a:r>
          </a:p>
          <a:p>
            <a:pPr marL="342900" marR="0" lvl="0" indent="-236855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endParaRPr sz="1800" b="0" i="0" u="none" strike="noStrike" cap="none" dirty="0">
              <a:solidFill>
                <a:srgbClr val="3F3F3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342900" marR="0" lvl="0" indent="-236855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endParaRPr sz="1800" b="0" i="0" u="none" strike="noStrike" cap="none" dirty="0">
              <a:solidFill>
                <a:srgbClr val="3F3F3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342900" marR="0" lvl="0" indent="-236855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endParaRPr sz="1800" b="1" i="0" u="none" strike="noStrike" cap="none" dirty="0">
              <a:solidFill>
                <a:srgbClr val="3F3F3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5"/>
          <p:cNvSpPr txBox="1">
            <a:spLocks noGrp="1"/>
          </p:cNvSpPr>
          <p:nvPr>
            <p:ph type="title"/>
          </p:nvPr>
        </p:nvSpPr>
        <p:spPr>
          <a:xfrm>
            <a:off x="1311579" y="563736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 dirty="0"/>
              <a:t>Yardımcı Kaynaklar</a:t>
            </a:r>
            <a:endParaRPr b="1" dirty="0"/>
          </a:p>
        </p:txBody>
      </p:sp>
      <p:sp>
        <p:nvSpPr>
          <p:cNvPr id="530" name="Google Shape;530;p45"/>
          <p:cNvSpPr txBox="1">
            <a:spLocks noGrp="1"/>
          </p:cNvSpPr>
          <p:nvPr>
            <p:ph type="body" idx="1"/>
          </p:nvPr>
        </p:nvSpPr>
        <p:spPr>
          <a:xfrm>
            <a:off x="1968734" y="1795596"/>
            <a:ext cx="9570383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tr-TR" b="1" dirty="0" err="1"/>
              <a:t>Flutter</a:t>
            </a:r>
            <a:r>
              <a:rPr lang="tr-TR" b="1" dirty="0"/>
              <a:t> Dart API </a:t>
            </a:r>
            <a:r>
              <a:rPr lang="tr-TR" b="1" dirty="0" err="1"/>
              <a:t>docs</a:t>
            </a:r>
            <a:r>
              <a:rPr lang="tr-TR" b="1" dirty="0"/>
              <a:t> (</a:t>
            </a:r>
            <a:r>
              <a:rPr lang="tr-TR" b="1" dirty="0">
                <a:hlinkClick r:id="rId3"/>
              </a:rPr>
              <a:t>https://api.flutter.dev</a:t>
            </a:r>
            <a:r>
              <a:rPr lang="tr-TR" b="1" dirty="0"/>
              <a:t>)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tr-TR" b="1" dirty="0" err="1"/>
              <a:t>Flutter</a:t>
            </a:r>
            <a:r>
              <a:rPr lang="tr-TR" b="1" dirty="0"/>
              <a:t> </a:t>
            </a:r>
            <a:r>
              <a:rPr lang="tr-TR" b="1" dirty="0" err="1"/>
              <a:t>Documentation</a:t>
            </a:r>
            <a:r>
              <a:rPr lang="tr-TR" b="1" dirty="0"/>
              <a:t> (</a:t>
            </a:r>
            <a:r>
              <a:rPr lang="tr-TR" b="1" dirty="0">
                <a:hlinkClick r:id="rId4"/>
              </a:rPr>
              <a:t>https://docs.flutter.dev</a:t>
            </a:r>
            <a:r>
              <a:rPr lang="tr-TR" b="1" dirty="0"/>
              <a:t>)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tr-TR" b="1" dirty="0"/>
              <a:t>Youtube API (</a:t>
            </a:r>
            <a:r>
              <a:rPr lang="tr-TR" b="1" dirty="0">
                <a:hlinkClick r:id="rId5"/>
              </a:rPr>
              <a:t>https://rapidapi.com/Snowflake107/api/simple-youtube-search/</a:t>
            </a:r>
            <a:r>
              <a:rPr lang="tr-TR" b="1" dirty="0"/>
              <a:t>)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tr-TR" b="1" dirty="0"/>
              <a:t>Movie API (</a:t>
            </a:r>
            <a:r>
              <a:rPr lang="tr-TR" b="1" dirty="0">
                <a:hlinkClick r:id="rId6"/>
              </a:rPr>
              <a:t>https://rapidapi.com/SAdrian/api/moviesdatabase/</a:t>
            </a:r>
            <a:r>
              <a:rPr lang="tr-TR" b="1" dirty="0"/>
              <a:t>)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tr-TR" b="1" dirty="0"/>
              <a:t>Youtube Player (</a:t>
            </a:r>
            <a:r>
              <a:rPr lang="tr-TR" b="1" dirty="0">
                <a:hlinkClick r:id="rId7"/>
              </a:rPr>
              <a:t>https://pub.dev/packages/youtube_player_flutter</a:t>
            </a:r>
            <a:r>
              <a:rPr lang="tr-TR" b="1" dirty="0"/>
              <a:t>)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tr-TR" b="1" dirty="0" err="1"/>
              <a:t>Shared</a:t>
            </a:r>
            <a:r>
              <a:rPr lang="tr-TR" b="1" dirty="0"/>
              <a:t> </a:t>
            </a:r>
            <a:r>
              <a:rPr lang="tr-TR" b="1" dirty="0" err="1"/>
              <a:t>Preferences</a:t>
            </a:r>
            <a:r>
              <a:rPr lang="tr-TR" b="1" dirty="0"/>
              <a:t> (</a:t>
            </a:r>
            <a:r>
              <a:rPr lang="tr-TR" b="1" dirty="0">
                <a:hlinkClick r:id="rId8"/>
              </a:rPr>
              <a:t>https://pub.dev/packages/shared_preferences/example</a:t>
            </a:r>
            <a:r>
              <a:rPr lang="tr-TR" b="1" dirty="0"/>
              <a:t>)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tr-TR" b="1" dirty="0"/>
              <a:t>http (</a:t>
            </a:r>
            <a:r>
              <a:rPr lang="tr-TR" b="1" dirty="0">
                <a:hlinkClick r:id="rId9"/>
              </a:rPr>
              <a:t>https://pub.dev/packages/http</a:t>
            </a:r>
            <a:r>
              <a:rPr lang="tr-TR" b="1" dirty="0"/>
              <a:t>)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tr-TR" b="1" dirty="0" err="1"/>
              <a:t>Dropdown</a:t>
            </a:r>
            <a:r>
              <a:rPr lang="tr-TR" b="1" dirty="0"/>
              <a:t> Menu (</a:t>
            </a:r>
            <a:r>
              <a:rPr lang="tr-TR" b="1" dirty="0">
                <a:hlinkClick r:id="rId10"/>
              </a:rPr>
              <a:t>https://pub.dev/packages/dropdown_button2</a:t>
            </a:r>
            <a:r>
              <a:rPr lang="tr-TR" b="1" dirty="0"/>
              <a:t>)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endParaRPr lang="tr-TR" b="1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endParaRPr lang="tr-TR" b="1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endParaRPr lang="tr-TR" b="1" dirty="0"/>
          </a:p>
          <a:p>
            <a:pPr marL="342900" lvl="0" indent="-22860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tr-TR" b="1" dirty="0"/>
          </a:p>
        </p:txBody>
      </p:sp>
      <p:sp>
        <p:nvSpPr>
          <p:cNvPr id="531" name="Google Shape;531;p45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20</a:t>
            </a:fld>
            <a:endParaRPr lang="tr-TR"/>
          </a:p>
        </p:txBody>
      </p:sp>
      <p:pic>
        <p:nvPicPr>
          <p:cNvPr id="532" name="Google Shape;532;p45" descr="Kurumsal Kimlik | Burdur Mehmet Akif Ersoy Üniversitesi"/>
          <p:cNvPicPr preferRelativeResize="0"/>
          <p:nvPr/>
        </p:nvPicPr>
        <p:blipFill rotWithShape="1">
          <a:blip r:embed="rId11"/>
          <a:srcRect l="10292" t="8690" r="10665" b="11290"/>
          <a:stretch>
            <a:fillRect/>
          </a:stretch>
        </p:blipFill>
        <p:spPr>
          <a:xfrm>
            <a:off x="10078311" y="102395"/>
            <a:ext cx="1992144" cy="685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5"/>
          <p:cNvSpPr txBox="1">
            <a:spLocks noGrp="1"/>
          </p:cNvSpPr>
          <p:nvPr>
            <p:ph type="title"/>
          </p:nvPr>
        </p:nvSpPr>
        <p:spPr>
          <a:xfrm>
            <a:off x="1311579" y="563736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 dirty="0"/>
              <a:t>Uygulama Linki</a:t>
            </a:r>
            <a:endParaRPr b="1" dirty="0"/>
          </a:p>
        </p:txBody>
      </p:sp>
      <p:sp>
        <p:nvSpPr>
          <p:cNvPr id="530" name="Google Shape;530;p45"/>
          <p:cNvSpPr txBox="1">
            <a:spLocks noGrp="1"/>
          </p:cNvSpPr>
          <p:nvPr>
            <p:ph type="body" idx="1"/>
          </p:nvPr>
        </p:nvSpPr>
        <p:spPr>
          <a:xfrm>
            <a:off x="1310808" y="2716305"/>
            <a:ext cx="9570383" cy="2587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tr-TR" b="1" dirty="0" err="1"/>
              <a:t>Suggest</a:t>
            </a:r>
            <a:r>
              <a:rPr lang="tr-TR" b="1" dirty="0"/>
              <a:t> Me Uygulama Linki: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tr-TR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tr-TR" b="1" dirty="0">
                <a:hlinkClick r:id="rId3"/>
              </a:rPr>
              <a:t>https://play.google.com/store/apps/details?id=com.YeS.suggestme</a:t>
            </a:r>
            <a:endParaRPr lang="tr-TR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tr-TR" b="1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endParaRPr lang="tr-TR" b="1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endParaRPr lang="tr-TR" b="1" dirty="0"/>
          </a:p>
          <a:p>
            <a:pPr marL="342900" lvl="0" indent="-22860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tr-TR" b="1" dirty="0"/>
          </a:p>
        </p:txBody>
      </p:sp>
      <p:sp>
        <p:nvSpPr>
          <p:cNvPr id="531" name="Google Shape;531;p45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21</a:t>
            </a:fld>
            <a:endParaRPr lang="tr-TR"/>
          </a:p>
        </p:txBody>
      </p:sp>
      <p:pic>
        <p:nvPicPr>
          <p:cNvPr id="532" name="Google Shape;532;p45" descr="Kurumsal Kimlik | Burdur Mehmet Akif Ersoy Üniversitesi"/>
          <p:cNvPicPr preferRelativeResize="0"/>
          <p:nvPr/>
        </p:nvPicPr>
        <p:blipFill rotWithShape="1">
          <a:blip r:embed="rId4"/>
          <a:srcRect l="10292" t="8690" r="10665" b="11290"/>
          <a:stretch>
            <a:fillRect/>
          </a:stretch>
        </p:blipFill>
        <p:spPr>
          <a:xfrm>
            <a:off x="10078311" y="102395"/>
            <a:ext cx="1992144" cy="685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9256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6"/>
          <p:cNvSpPr/>
          <p:nvPr/>
        </p:nvSpPr>
        <p:spPr>
          <a:xfrm>
            <a:off x="5872293" y="4384127"/>
            <a:ext cx="5972961" cy="223986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54BCE8"/>
              </a:gs>
              <a:gs pos="100000">
                <a:srgbClr val="21ACE1"/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539" name="Google Shape;539;p46"/>
          <p:cNvSpPr txBox="1">
            <a:spLocks noGrp="1"/>
          </p:cNvSpPr>
          <p:nvPr>
            <p:ph type="ctrTitle"/>
          </p:nvPr>
        </p:nvSpPr>
        <p:spPr>
          <a:xfrm>
            <a:off x="2810311" y="2667969"/>
            <a:ext cx="7768206" cy="888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 panose="020B0502020202020204"/>
              <a:buNone/>
            </a:pPr>
            <a:r>
              <a:rPr lang="tr-TR" b="1" dirty="0">
                <a:solidFill>
                  <a:schemeClr val="dk1"/>
                </a:solidFill>
              </a:rPr>
              <a:t>İlginiz için teşekkürler…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540" name="Google Shape;540;p46"/>
          <p:cNvSpPr txBox="1">
            <a:spLocks noGrp="1"/>
          </p:cNvSpPr>
          <p:nvPr>
            <p:ph type="sldNum" idx="12"/>
          </p:nvPr>
        </p:nvSpPr>
        <p:spPr>
          <a:xfrm>
            <a:off x="531812" y="4529540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22</a:t>
            </a:fld>
            <a:endParaRPr lang="tr-TR"/>
          </a:p>
        </p:txBody>
      </p:sp>
      <p:sp>
        <p:nvSpPr>
          <p:cNvPr id="541" name="Google Shape;541;p46"/>
          <p:cNvSpPr txBox="1"/>
          <p:nvPr/>
        </p:nvSpPr>
        <p:spPr>
          <a:xfrm>
            <a:off x="6251099" y="4600165"/>
            <a:ext cx="5499078" cy="2015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tr-TR" sz="1600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Hazırlayan                  : </a:t>
            </a:r>
            <a:r>
              <a:rPr lang="tr-TR" sz="1600" b="1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Yunus Emre Sarı (1911404003)</a:t>
            </a:r>
            <a:br>
              <a:rPr lang="tr-TR" sz="1600" b="1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</a:br>
            <a:r>
              <a:rPr lang="tr-TR" sz="1600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E-posta                       : 1yesari1@gmail.com</a:t>
            </a:r>
            <a:endParaRPr sz="1600" dirty="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tr-TR" sz="1600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Tarih                            : 26/05/2022</a:t>
            </a: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tr-TR" sz="1600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Ders Yürütücüsü        : Doç. Dr. İsmail KIRBAŞ </a:t>
            </a: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tr-TR" sz="1600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E-posta                       : ismkir@gmail.com</a:t>
            </a:r>
          </a:p>
        </p:txBody>
      </p:sp>
      <p:pic>
        <p:nvPicPr>
          <p:cNvPr id="542" name="Google Shape;542;p46" descr="Kurumsal Kimlik | Burdur Mehmet Akif Ersoy Üniversitesi"/>
          <p:cNvPicPr preferRelativeResize="0"/>
          <p:nvPr/>
        </p:nvPicPr>
        <p:blipFill rotWithShape="1">
          <a:blip r:embed="rId3"/>
          <a:srcRect l="10292" t="8690" r="10665" b="11290"/>
          <a:stretch>
            <a:fillRect/>
          </a:stretch>
        </p:blipFill>
        <p:spPr>
          <a:xfrm>
            <a:off x="4732786" y="370695"/>
            <a:ext cx="1992144" cy="685387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46"/>
          <p:cNvSpPr txBox="1"/>
          <p:nvPr/>
        </p:nvSpPr>
        <p:spPr>
          <a:xfrm>
            <a:off x="3575731" y="1214540"/>
            <a:ext cx="4427150" cy="941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tr-TR" sz="1800" b="1">
                <a:solidFill>
                  <a:schemeClr val="accent3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Flutter ile Mobil Programlamaya Giriş</a:t>
            </a:r>
            <a:endParaRPr sz="1800" b="1">
              <a:solidFill>
                <a:schemeClr val="accent3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545" name="Google Shape;545;p46"/>
          <p:cNvSpPr/>
          <p:nvPr/>
        </p:nvSpPr>
        <p:spPr>
          <a:xfrm>
            <a:off x="351927" y="1532752"/>
            <a:ext cx="2960411" cy="30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400" b="1" u="sng" cap="none">
                <a:solidFill>
                  <a:schemeClr val="accen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  <a:hlinkClick r:id="rId4"/>
              </a:rPr>
              <a:t>www.youtube.com/BMderslerim</a:t>
            </a:r>
            <a:endParaRPr sz="1400" b="1" cap="none">
              <a:solidFill>
                <a:schemeClr val="accen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pic>
        <p:nvPicPr>
          <p:cNvPr id="547" name="Google Shape;547;p46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9863846" y="301855"/>
            <a:ext cx="1538674" cy="1538674"/>
          </a:xfrm>
          <a:prstGeom prst="round2DiagRect">
            <a:avLst>
              <a:gd name="adj1" fmla="val 16667"/>
              <a:gd name="adj2" fmla="val 0"/>
            </a:avLst>
          </a:prstGeom>
          <a:noFill/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2" name="Picture 0"/>
          <p:cNvPicPr>
            <a:picLocks noChangeAspect="1"/>
          </p:cNvPicPr>
          <p:nvPr/>
        </p:nvPicPr>
        <p:blipFill>
          <a:blip r:embed="rId6"/>
          <a:srcRect l="10317" t="21650" r="10308" b="21650"/>
          <a:stretch>
            <a:fillRect/>
          </a:stretch>
        </p:blipFill>
        <p:spPr>
          <a:xfrm>
            <a:off x="839470" y="188595"/>
            <a:ext cx="1757045" cy="1255395"/>
          </a:xfrm>
          <a:prstGeom prst="rect">
            <a:avLst/>
          </a:prstGeom>
        </p:spPr>
      </p:pic>
      <p:pic>
        <p:nvPicPr>
          <p:cNvPr id="100" name="Picture 99"/>
          <p:cNvPicPr/>
          <p:nvPr/>
        </p:nvPicPr>
        <p:blipFill>
          <a:blip r:embed="rId7"/>
          <a:stretch>
            <a:fillRect/>
          </a:stretch>
        </p:blipFill>
        <p:spPr>
          <a:xfrm>
            <a:off x="2135505" y="4365625"/>
            <a:ext cx="2952115" cy="2284730"/>
          </a:xfrm>
          <a:prstGeom prst="rect">
            <a:avLst/>
          </a:prstGeom>
          <a:noFill/>
          <a:ln w="95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"/>
          <p:cNvSpPr txBox="1">
            <a:spLocks noGrp="1"/>
          </p:cNvSpPr>
          <p:nvPr>
            <p:ph type="title"/>
          </p:nvPr>
        </p:nvSpPr>
        <p:spPr>
          <a:xfrm>
            <a:off x="1311579" y="5512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>
              <a:buSzPts val="3600"/>
            </a:pPr>
            <a:r>
              <a:rPr lang="tr-TR" b="1"/>
              <a:t>Uygulamanın Geliştirilme Amacı</a:t>
            </a:r>
            <a:endParaRPr lang="tr-TR" b="1" dirty="0"/>
          </a:p>
        </p:txBody>
      </p:sp>
      <p:sp>
        <p:nvSpPr>
          <p:cNvPr id="213" name="Google Shape;213;p5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3</a:t>
            </a:fld>
            <a:endParaRPr lang="tr-TR"/>
          </a:p>
        </p:txBody>
      </p:sp>
      <p:sp>
        <p:nvSpPr>
          <p:cNvPr id="215" name="Google Shape;215;p5"/>
          <p:cNvSpPr txBox="1">
            <a:spLocks noGrp="1"/>
          </p:cNvSpPr>
          <p:nvPr>
            <p:ph type="body" idx="1"/>
          </p:nvPr>
        </p:nvSpPr>
        <p:spPr>
          <a:xfrm>
            <a:off x="2214036" y="1832100"/>
            <a:ext cx="7106771" cy="4300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tr-TR" sz="1800" b="1" dirty="0"/>
          </a:p>
          <a:p>
            <a:pPr marL="285750" indent="-285750"/>
            <a:r>
              <a:rPr lang="tr-TR" sz="1800" dirty="0"/>
              <a:t>İnsanlar, dizi ve filmlere gün geçtikçe bağlandıkları için daha farklı, daha çeşitli ve yeni çıkmış içerikler bulmak, izlemek istemektedirler. Bu uygulama ile yeni film veya dizi aramalarının kolaylaştırılması amaçlanmaktadır. </a:t>
            </a:r>
          </a:p>
          <a:p>
            <a:pPr marL="285750" indent="-285750"/>
            <a:endParaRPr lang="tr-TR" sz="1800" dirty="0"/>
          </a:p>
          <a:p>
            <a:pPr marL="285750" indent="-285750"/>
            <a:r>
              <a:rPr lang="tr-TR" sz="1800" dirty="0"/>
              <a:t>İnternette hangi dizi daha iyi hangisi daha popüler şeklinde arama yaparak uzun süre vakit kaybetmektense milyonlarca içeriğe erişim tek bir uygulama ile sağlanmaktadır.</a:t>
            </a:r>
            <a:endParaRPr lang="tr-TR" sz="1800" b="1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F1BC555C-7715-4BA6-A8EF-1562CF2E2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930" y="2260168"/>
            <a:ext cx="2337664" cy="23376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"/>
          <p:cNvSpPr txBox="1">
            <a:spLocks noGrp="1"/>
          </p:cNvSpPr>
          <p:nvPr>
            <p:ph type="title"/>
          </p:nvPr>
        </p:nvSpPr>
        <p:spPr>
          <a:xfrm>
            <a:off x="1311579" y="417076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 dirty="0"/>
              <a:t>Uygulama Tanıtımı</a:t>
            </a:r>
          </a:p>
        </p:txBody>
      </p:sp>
      <p:sp>
        <p:nvSpPr>
          <p:cNvPr id="222" name="Google Shape;222;p6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4</a:t>
            </a:fld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9CE00A3-6345-40F3-ACDF-B9F589C43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422" y="1697966"/>
            <a:ext cx="2516281" cy="4473388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1123A50E-3335-4081-B805-AE285B0AC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523" y="1697966"/>
            <a:ext cx="2516281" cy="4473388"/>
          </a:xfrm>
          <a:prstGeom prst="rect">
            <a:avLst/>
          </a:prstGeom>
        </p:spPr>
      </p:pic>
      <p:sp>
        <p:nvSpPr>
          <p:cNvPr id="16" name="Google Shape;215;p5">
            <a:extLst>
              <a:ext uri="{FF2B5EF4-FFF2-40B4-BE49-F238E27FC236}">
                <a16:creationId xmlns:a16="http://schemas.microsoft.com/office/drawing/2014/main" id="{1D593831-4256-4E39-921E-C7982DB718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12196" y="2140173"/>
            <a:ext cx="4385527" cy="4300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tr-TR" sz="1800" b="1" dirty="0"/>
          </a:p>
          <a:p>
            <a:pPr marL="285750" indent="-285750"/>
            <a:r>
              <a:rPr lang="tr-TR" dirty="0"/>
              <a:t>Ekranın üst kısmında filme ait bir görsel, alt kısımda da film hakkında bilgiler bulunmaktadır.</a:t>
            </a:r>
          </a:p>
          <a:p>
            <a:pPr marL="285750" indent="-285750"/>
            <a:r>
              <a:rPr lang="tr-TR" dirty="0"/>
              <a:t>Ekranın en altında sabit bir şekilde işlevsel butonlar bulunmaktadır.</a:t>
            </a:r>
          </a:p>
          <a:p>
            <a:pPr marL="285750" indent="-285750"/>
            <a:r>
              <a:rPr lang="tr-TR" dirty="0"/>
              <a:t>Sol altta bulunan butona tıklandığında ise filtre seçenekleri açılmaktadır.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5</a:t>
            </a:fld>
            <a:endParaRPr lang="tr-TR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8C02E607-E53F-45AA-9E54-BF3AD70BD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306" y="1699412"/>
            <a:ext cx="2516280" cy="4473388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248C6F25-9613-4E18-9391-3CD5293CF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4512" y="1699413"/>
            <a:ext cx="2516280" cy="4473387"/>
          </a:xfrm>
          <a:prstGeom prst="rect">
            <a:avLst/>
          </a:prstGeom>
        </p:spPr>
      </p:pic>
      <p:sp>
        <p:nvSpPr>
          <p:cNvPr id="14" name="Google Shape;221;p6">
            <a:extLst>
              <a:ext uri="{FF2B5EF4-FFF2-40B4-BE49-F238E27FC236}">
                <a16:creationId xmlns:a16="http://schemas.microsoft.com/office/drawing/2014/main" id="{21DAAB07-7DFB-4184-9AB4-4290E610AA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11579" y="417076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 dirty="0"/>
              <a:t>Uygulama Tasarımı</a:t>
            </a:r>
          </a:p>
        </p:txBody>
      </p:sp>
      <p:sp>
        <p:nvSpPr>
          <p:cNvPr id="15" name="Google Shape;215;p5">
            <a:extLst>
              <a:ext uri="{FF2B5EF4-FFF2-40B4-BE49-F238E27FC236}">
                <a16:creationId xmlns:a16="http://schemas.microsoft.com/office/drawing/2014/main" id="{A3D6A658-E088-4757-B86A-1BE690A4AC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32936" y="1814379"/>
            <a:ext cx="4385527" cy="4626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85750" indent="-285750"/>
            <a:r>
              <a:rPr lang="tr-TR" dirty="0" err="1"/>
              <a:t>Suggest</a:t>
            </a:r>
            <a:r>
              <a:rPr lang="tr-TR" dirty="0"/>
              <a:t> Me butonu en çok kullanılan buton olduğu için sağ alta büyük şekilde yerleştirilmiştir.</a:t>
            </a:r>
          </a:p>
          <a:p>
            <a:pPr marL="285750" indent="-285750"/>
            <a:r>
              <a:rPr lang="tr-TR" dirty="0"/>
              <a:t>Bir önceki filme git butonu daha az kullanıldığı için daha küçük şekilde ortaya konulmuştur.</a:t>
            </a:r>
          </a:p>
          <a:p>
            <a:pPr marL="285750" indent="-285750"/>
            <a:r>
              <a:rPr lang="tr-TR" dirty="0"/>
              <a:t>Filtre butonu da çoğunlukla aramaya başlamadan önce ilk kullanılacak olan buton olduğu için diğerlerinden farklı renkte en sola yerleştirilmiştir.</a:t>
            </a:r>
          </a:p>
          <a:p>
            <a:pPr marL="285750" indent="-285750"/>
            <a:r>
              <a:rPr lang="tr-TR" dirty="0"/>
              <a:t>Kullanıcının en çok etkilendiği içeriklerin başında görsel geldiği için film görseli en üstte büyük şekilde yerleştirilmiştir.</a:t>
            </a:r>
          </a:p>
          <a:p>
            <a:pPr marL="285750" indent="-285750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17398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6</a:t>
            </a:fld>
            <a:endParaRPr lang="tr-TR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8C02E607-E53F-45AA-9E54-BF3AD70BD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306" y="1699412"/>
            <a:ext cx="2516280" cy="4473388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248C6F25-9613-4E18-9391-3CD5293CF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4512" y="1699413"/>
            <a:ext cx="2516280" cy="4473387"/>
          </a:xfrm>
          <a:prstGeom prst="rect">
            <a:avLst/>
          </a:prstGeom>
        </p:spPr>
      </p:pic>
      <p:sp>
        <p:nvSpPr>
          <p:cNvPr id="14" name="Google Shape;221;p6">
            <a:extLst>
              <a:ext uri="{FF2B5EF4-FFF2-40B4-BE49-F238E27FC236}">
                <a16:creationId xmlns:a16="http://schemas.microsoft.com/office/drawing/2014/main" id="{21DAAB07-7DFB-4184-9AB4-4290E610AA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11579" y="417076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 dirty="0"/>
              <a:t>Uygulama Tasarımı</a:t>
            </a:r>
          </a:p>
        </p:txBody>
      </p:sp>
      <p:sp>
        <p:nvSpPr>
          <p:cNvPr id="15" name="Google Shape;215;p5">
            <a:extLst>
              <a:ext uri="{FF2B5EF4-FFF2-40B4-BE49-F238E27FC236}">
                <a16:creationId xmlns:a16="http://schemas.microsoft.com/office/drawing/2014/main" id="{A3D6A658-E088-4757-B86A-1BE690A4AC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32936" y="1523613"/>
            <a:ext cx="4385527" cy="5065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85750" indent="-285750"/>
            <a:r>
              <a:rPr lang="tr-TR" dirty="0"/>
              <a:t>Eğer kullanıcı görselden etkilendiyse öncelikle başlığa bakacaktır ki başlık da dikkat çekmesi açısından kalın ve büyük fontta yerleştirilmiştir.</a:t>
            </a:r>
          </a:p>
          <a:p>
            <a:pPr marL="285750" indent="-285750"/>
            <a:r>
              <a:rPr lang="tr-TR" dirty="0"/>
              <a:t>Kullanıcının daha sonrasında merak ettiği şeyler ise IMDB puanı </a:t>
            </a:r>
            <a:r>
              <a:rPr lang="tr-TR" dirty="0" err="1"/>
              <a:t>vb</a:t>
            </a:r>
            <a:r>
              <a:rPr lang="tr-TR" dirty="0"/>
              <a:t> film özellikleri olacaktır. Onlar da sayfayı aşağı kaydırmadan okunabilir şekilde sayfanın alt kısmına konulmuştur.</a:t>
            </a:r>
          </a:p>
          <a:p>
            <a:pPr marL="285750" indent="-285750"/>
            <a:r>
              <a:rPr lang="tr-TR" dirty="0"/>
              <a:t>Kullanıcının en son bakmak ve okumak isteyeceği içerik ise </a:t>
            </a:r>
            <a:r>
              <a:rPr lang="tr-TR" dirty="0" err="1"/>
              <a:t>Description</a:t>
            </a:r>
            <a:r>
              <a:rPr lang="tr-TR" dirty="0"/>
              <a:t> (Açıklama) kısmı olacaktır. Ona ulaşmak için de sayfayı biraz aşağı kaydırması gerekmektedir.</a:t>
            </a:r>
          </a:p>
          <a:p>
            <a:pPr marL="285750" indent="-285750"/>
            <a:r>
              <a:rPr lang="tr-TR" dirty="0" err="1"/>
              <a:t>Trailer</a:t>
            </a:r>
            <a:r>
              <a:rPr lang="tr-TR" dirty="0"/>
              <a:t> butonu ise görsel üstüne konularak kullanıcının direkt olarak tıklamak isteyeceği şekilde yerleştirilmiştir.</a:t>
            </a:r>
          </a:p>
        </p:txBody>
      </p:sp>
    </p:spTree>
    <p:extLst>
      <p:ext uri="{BB962C8B-B14F-4D97-AF65-F5344CB8AC3E}">
        <p14:creationId xmlns:p14="http://schemas.microsoft.com/office/powerpoint/2010/main" val="2282208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7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7</a:t>
            </a:fld>
            <a:endParaRPr 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747AEBD0-5679-45B1-8B90-B97208621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423" y="1699412"/>
            <a:ext cx="2516400" cy="44736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753487BF-9AEE-4294-8783-D1FD2EE87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2783" y="1699412"/>
            <a:ext cx="2516281" cy="4473388"/>
          </a:xfrm>
          <a:prstGeom prst="rect">
            <a:avLst/>
          </a:prstGeom>
        </p:spPr>
      </p:pic>
      <p:sp>
        <p:nvSpPr>
          <p:cNvPr id="14" name="Google Shape;215;p5">
            <a:extLst>
              <a:ext uri="{FF2B5EF4-FFF2-40B4-BE49-F238E27FC236}">
                <a16:creationId xmlns:a16="http://schemas.microsoft.com/office/drawing/2014/main" id="{84F29B43-E794-4024-9083-ED0C3D688B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32936" y="1814379"/>
            <a:ext cx="4385527" cy="4300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tr-TR" sz="1800" b="1" dirty="0"/>
          </a:p>
          <a:p>
            <a:pPr marL="285750" indent="-285750"/>
            <a:r>
              <a:rPr lang="tr-TR" b="1" dirty="0" err="1"/>
              <a:t>Suggest</a:t>
            </a:r>
            <a:r>
              <a:rPr lang="tr-TR" b="1" dirty="0"/>
              <a:t> ME </a:t>
            </a:r>
            <a:r>
              <a:rPr lang="tr-TR" dirty="0"/>
              <a:t>butonuna tıklandığında yeni </a:t>
            </a:r>
            <a:r>
              <a:rPr lang="tr-TR" dirty="0" err="1"/>
              <a:t>film&amp;dizi</a:t>
            </a:r>
            <a:r>
              <a:rPr lang="tr-TR" dirty="0"/>
              <a:t> önerisi yüklenecektir.</a:t>
            </a:r>
            <a:endParaRPr lang="tr-TR" b="1" dirty="0"/>
          </a:p>
          <a:p>
            <a:pPr marL="285750" indent="-285750"/>
            <a:r>
              <a:rPr lang="tr-TR" b="1" dirty="0" err="1"/>
              <a:t>Arrow</a:t>
            </a:r>
            <a:r>
              <a:rPr lang="tr-TR" b="1" dirty="0"/>
              <a:t> </a:t>
            </a:r>
            <a:r>
              <a:rPr lang="tr-TR" b="1" dirty="0" err="1"/>
              <a:t>Back</a:t>
            </a:r>
            <a:r>
              <a:rPr lang="tr-TR" b="1" dirty="0"/>
              <a:t> </a:t>
            </a:r>
            <a:r>
              <a:rPr lang="tr-TR" dirty="0"/>
              <a:t>ikonuna sahip butona tıklandığında bir önceki öneri ekrana gelecektir.</a:t>
            </a:r>
          </a:p>
          <a:p>
            <a:pPr marL="285750" indent="-285750"/>
            <a:r>
              <a:rPr lang="tr-TR" b="1" dirty="0" err="1"/>
              <a:t>Settings</a:t>
            </a:r>
            <a:r>
              <a:rPr lang="tr-TR" b="1" dirty="0"/>
              <a:t> </a:t>
            </a:r>
            <a:r>
              <a:rPr lang="tr-TR" dirty="0"/>
              <a:t>ikonuna sahip sol altta bulunan butona tıklandığında ise filtre seçenekleri açılmaktadır.</a:t>
            </a:r>
          </a:p>
          <a:p>
            <a:pPr marL="285750" indent="-285750"/>
            <a:r>
              <a:rPr lang="tr-TR" dirty="0"/>
              <a:t>Film görseli üzerinde bulunan </a:t>
            </a:r>
            <a:r>
              <a:rPr lang="tr-TR" b="1" dirty="0"/>
              <a:t>Watch </a:t>
            </a:r>
            <a:r>
              <a:rPr lang="tr-TR" b="1" dirty="0" err="1"/>
              <a:t>Trailer</a:t>
            </a:r>
            <a:r>
              <a:rPr lang="tr-TR" b="1" dirty="0"/>
              <a:t> </a:t>
            </a:r>
            <a:r>
              <a:rPr lang="tr-TR" dirty="0"/>
              <a:t>butonuna tıklandığında ise filmin tanıtım videosu yüklenmektedir.</a:t>
            </a:r>
          </a:p>
        </p:txBody>
      </p:sp>
      <p:sp>
        <p:nvSpPr>
          <p:cNvPr id="18" name="Google Shape;221;p6">
            <a:extLst>
              <a:ext uri="{FF2B5EF4-FFF2-40B4-BE49-F238E27FC236}">
                <a16:creationId xmlns:a16="http://schemas.microsoft.com/office/drawing/2014/main" id="{2FF18C02-6B36-49B3-A5B6-8569E55CA8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11579" y="417076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 dirty="0"/>
              <a:t>Uygulama İşlevleri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8"/>
          <p:cNvSpPr txBox="1">
            <a:spLocks noGrp="1"/>
          </p:cNvSpPr>
          <p:nvPr>
            <p:ph type="title"/>
          </p:nvPr>
        </p:nvSpPr>
        <p:spPr>
          <a:xfrm>
            <a:off x="1311579" y="512462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 dirty="0"/>
              <a:t>Uygulamanın Temel Çalışma Mantığı</a:t>
            </a:r>
          </a:p>
        </p:txBody>
      </p:sp>
      <p:sp>
        <p:nvSpPr>
          <p:cNvPr id="238" name="Google Shape;238;p8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8</a:t>
            </a:fld>
            <a:endParaRPr lang="tr-TR"/>
          </a:p>
        </p:txBody>
      </p:sp>
      <p:pic>
        <p:nvPicPr>
          <p:cNvPr id="18" name="Resim 17">
            <a:extLst>
              <a:ext uri="{FF2B5EF4-FFF2-40B4-BE49-F238E27FC236}">
                <a16:creationId xmlns:a16="http://schemas.microsoft.com/office/drawing/2014/main" id="{A7A5D0E3-B9B0-4D03-815F-32265C65F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649" y="1697966"/>
            <a:ext cx="2422055" cy="4473388"/>
          </a:xfrm>
          <a:prstGeom prst="rect">
            <a:avLst/>
          </a:prstGeom>
        </p:spPr>
      </p:pic>
      <p:sp>
        <p:nvSpPr>
          <p:cNvPr id="19" name="Google Shape;215;p5">
            <a:extLst>
              <a:ext uri="{FF2B5EF4-FFF2-40B4-BE49-F238E27FC236}">
                <a16:creationId xmlns:a16="http://schemas.microsoft.com/office/drawing/2014/main" id="{B9E830B8-C33A-4C3A-B0AA-78E0DB7129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32936" y="1814379"/>
            <a:ext cx="4385527" cy="4300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tr-TR" sz="1800" b="1" dirty="0"/>
          </a:p>
          <a:p>
            <a:pPr marL="285750" indent="-285750"/>
            <a:r>
              <a:rPr lang="tr-TR" b="1" dirty="0" err="1"/>
              <a:t>Suggest</a:t>
            </a:r>
            <a:r>
              <a:rPr lang="tr-TR" b="1" dirty="0"/>
              <a:t> ME </a:t>
            </a:r>
            <a:r>
              <a:rPr lang="tr-TR" dirty="0"/>
              <a:t>butonuna tıklandığında IMDB sitesinden alınmış yaklaşık 9 milyon verinin bulunduğu </a:t>
            </a:r>
            <a:r>
              <a:rPr lang="tr-TR" dirty="0" err="1"/>
              <a:t>API’den</a:t>
            </a:r>
            <a:r>
              <a:rPr lang="tr-TR" dirty="0"/>
              <a:t> filtrelere göre arama yapılmaktadır.</a:t>
            </a:r>
          </a:p>
          <a:p>
            <a:pPr marL="285750" indent="-285750"/>
            <a:r>
              <a:rPr lang="tr-TR" dirty="0"/>
              <a:t>Arama sonucunda filtrelere en uygun </a:t>
            </a:r>
            <a:r>
              <a:rPr lang="tr-TR" dirty="0" err="1"/>
              <a:t>film&amp;dizi</a:t>
            </a:r>
            <a:r>
              <a:rPr lang="tr-TR" dirty="0"/>
              <a:t> seçilerek ekranda gösterilmektedir.</a:t>
            </a: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7DCECE6E-EC80-4AC6-9E7B-0B1BEDE94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890" y="1697966"/>
            <a:ext cx="2491507" cy="447338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9"/>
          <p:cNvSpPr txBox="1">
            <a:spLocks noGrp="1"/>
          </p:cNvSpPr>
          <p:nvPr>
            <p:ph type="title"/>
          </p:nvPr>
        </p:nvSpPr>
        <p:spPr>
          <a:xfrm>
            <a:off x="1311579" y="512462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 dirty="0"/>
              <a:t>Verilerin </a:t>
            </a:r>
            <a:r>
              <a:rPr lang="tr-TR" b="1" dirty="0" err="1"/>
              <a:t>API’den</a:t>
            </a:r>
            <a:r>
              <a:rPr lang="tr-TR" b="1" dirty="0"/>
              <a:t> Çekilmesi</a:t>
            </a:r>
          </a:p>
        </p:txBody>
      </p:sp>
      <p:sp>
        <p:nvSpPr>
          <p:cNvPr id="246" name="Google Shape;246;p9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9</a:t>
            </a:fld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FBFC44D-B4A3-4009-A10D-FC4A784A0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136" y="3875069"/>
            <a:ext cx="3939470" cy="2689656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442CBEDC-ABE7-4E0B-BEB5-6B458D36C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136" y="1573099"/>
            <a:ext cx="4363059" cy="207674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A12F4FA8-BD5F-44C6-820F-995525E99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8779" y="3875069"/>
            <a:ext cx="900416" cy="2689656"/>
          </a:xfrm>
          <a:prstGeom prst="rect">
            <a:avLst/>
          </a:prstGeom>
        </p:spPr>
      </p:pic>
      <p:sp>
        <p:nvSpPr>
          <p:cNvPr id="14" name="Google Shape;215;p5">
            <a:extLst>
              <a:ext uri="{FF2B5EF4-FFF2-40B4-BE49-F238E27FC236}">
                <a16:creationId xmlns:a16="http://schemas.microsoft.com/office/drawing/2014/main" id="{5C029A7B-697B-4790-8A04-EA347942EF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32935" y="1573099"/>
            <a:ext cx="5409611" cy="4542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tr-TR" sz="1800" b="1" dirty="0"/>
          </a:p>
          <a:p>
            <a:pPr marL="285750" indent="-285750"/>
            <a:r>
              <a:rPr lang="tr-TR" dirty="0" err="1"/>
              <a:t>SuggestParameters</a:t>
            </a:r>
            <a:r>
              <a:rPr lang="tr-TR" dirty="0"/>
              <a:t> adlı sınıf içerisinde </a:t>
            </a:r>
            <a:r>
              <a:rPr lang="tr-TR" dirty="0" err="1"/>
              <a:t>static</a:t>
            </a:r>
            <a:r>
              <a:rPr lang="tr-TR" dirty="0"/>
              <a:t> olarak bulunan </a:t>
            </a:r>
            <a:r>
              <a:rPr lang="tr-TR" b="1" dirty="0" err="1"/>
              <a:t>Map</a:t>
            </a:r>
            <a:r>
              <a:rPr lang="tr-TR" b="1" dirty="0"/>
              <a:t>&lt;</a:t>
            </a:r>
            <a:r>
              <a:rPr lang="tr-TR" b="1" dirty="0" err="1"/>
              <a:t>String,dynamic</a:t>
            </a:r>
            <a:r>
              <a:rPr lang="tr-TR" b="1" dirty="0"/>
              <a:t>&gt;</a:t>
            </a:r>
            <a:r>
              <a:rPr lang="tr-TR" dirty="0"/>
              <a:t> değişken tipindeki </a:t>
            </a:r>
            <a:r>
              <a:rPr lang="tr-TR" b="1" dirty="0" err="1"/>
              <a:t>params</a:t>
            </a:r>
            <a:r>
              <a:rPr lang="tr-TR" b="1" dirty="0"/>
              <a:t> </a:t>
            </a:r>
            <a:r>
              <a:rPr lang="tr-TR" dirty="0"/>
              <a:t>değişkeni içerisine filtrede seçilen veriler aktarılmaktadır.</a:t>
            </a:r>
          </a:p>
          <a:p>
            <a:pPr marL="285750" indent="-285750"/>
            <a:r>
              <a:rPr lang="tr-TR" dirty="0"/>
              <a:t>Daha sonrasında bu veriler ile birlikte </a:t>
            </a:r>
            <a:r>
              <a:rPr lang="tr-TR" dirty="0" err="1"/>
              <a:t>authority</a:t>
            </a:r>
            <a:r>
              <a:rPr lang="tr-TR" dirty="0"/>
              <a:t> ve </a:t>
            </a:r>
            <a:r>
              <a:rPr lang="tr-TR" dirty="0" err="1"/>
              <a:t>path</a:t>
            </a:r>
            <a:r>
              <a:rPr lang="tr-TR" dirty="0"/>
              <a:t> (Gidilecek adresi ve doğrulama bilgilerini tutan ) verileri </a:t>
            </a:r>
            <a:r>
              <a:rPr lang="tr-TR" dirty="0" err="1"/>
              <a:t>API’ye</a:t>
            </a:r>
            <a:r>
              <a:rPr lang="tr-TR" dirty="0"/>
              <a:t> yönlendirerek </a:t>
            </a:r>
            <a:r>
              <a:rPr lang="tr-TR" b="1" dirty="0" err="1"/>
              <a:t>await</a:t>
            </a:r>
            <a:r>
              <a:rPr lang="tr-TR" dirty="0"/>
              <a:t> ile verilerin gelmesini bekliyoruz.</a:t>
            </a:r>
          </a:p>
          <a:p>
            <a:pPr marL="285750" indent="-285750"/>
            <a:r>
              <a:rPr lang="tr-TR" dirty="0"/>
              <a:t>Eğer </a:t>
            </a:r>
            <a:r>
              <a:rPr lang="tr-TR" b="1" dirty="0" err="1"/>
              <a:t>response.statusCode</a:t>
            </a:r>
            <a:r>
              <a:rPr lang="tr-TR" b="1" dirty="0"/>
              <a:t> </a:t>
            </a:r>
            <a:r>
              <a:rPr lang="tr-TR" dirty="0"/>
              <a:t>200 e eşit olursa veriler sağlıklı bir şekilde gelmiş demektir, 200’e eşit değilse veriler alınırken hata çıkmış demektir.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uman">
  <a:themeElements>
    <a:clrScheme name="Wisp">
      <a:dk1>
        <a:srgbClr val="000000"/>
      </a:dk1>
      <a:lt1>
        <a:srgbClr val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1558</TotalTime>
  <Words>1306</Words>
  <Application>Microsoft Office PowerPoint</Application>
  <PresentationFormat>Geniş ekran</PresentationFormat>
  <Paragraphs>176</Paragraphs>
  <Slides>22</Slides>
  <Notes>22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22</vt:i4>
      </vt:variant>
    </vt:vector>
  </HeadingPairs>
  <TitlesOfParts>
    <vt:vector size="27" baseType="lpstr">
      <vt:lpstr>Arial</vt:lpstr>
      <vt:lpstr>Calibri</vt:lpstr>
      <vt:lpstr>Century Gothic</vt:lpstr>
      <vt:lpstr>Noto Sans Symbols</vt:lpstr>
      <vt:lpstr>Duman</vt:lpstr>
      <vt:lpstr>Mobil Uygulama Tanıtım Suggest Me</vt:lpstr>
      <vt:lpstr>İÇİNDEKİLER</vt:lpstr>
      <vt:lpstr>Uygulamanın Geliştirilme Amacı</vt:lpstr>
      <vt:lpstr>Uygulama Tanıtımı</vt:lpstr>
      <vt:lpstr>Uygulama Tasarımı</vt:lpstr>
      <vt:lpstr>Uygulama Tasarımı</vt:lpstr>
      <vt:lpstr>Uygulama İşlevleri</vt:lpstr>
      <vt:lpstr>Uygulamanın Temel Çalışma Mantığı</vt:lpstr>
      <vt:lpstr>Verilerin API’den Çekilmesi</vt:lpstr>
      <vt:lpstr>Verilerin API’den Çekilmesi</vt:lpstr>
      <vt:lpstr>Trailer İçin API Kullanımı</vt:lpstr>
      <vt:lpstr>Verilerin Future İle Alınması</vt:lpstr>
      <vt:lpstr>Verilerin Future İle Alınması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Yardımcı Kaynaklar</vt:lpstr>
      <vt:lpstr>Uygulama Linki</vt:lpstr>
      <vt:lpstr>İlginiz için teşekkürler…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İşletim Sistemi Tarihçesi ve Temel Özellikleri</dc:title>
  <dc:creator>İsmail KIRBAŞ</dc:creator>
  <cp:lastModifiedBy>Yunus Emre Sarı</cp:lastModifiedBy>
  <cp:revision>41</cp:revision>
  <dcterms:created xsi:type="dcterms:W3CDTF">2022-05-25T15:13:08Z</dcterms:created>
  <dcterms:modified xsi:type="dcterms:W3CDTF">2022-06-01T09:35:13Z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699FC0454A7D4710838D85DDDEF0E221</vt:lpwstr>
  </property>
  <property fmtid="{D5CDD505-2E9C-101B-9397-08002B2CF9AE}" pid="3" name="KSOProductBuildVer">
    <vt:lpwstr>1033-11.2.0.11130</vt:lpwstr>
  </property>
</Properties>
</file>